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1450" r:id="rId4"/>
    <p:sldId id="258" r:id="rId5"/>
    <p:sldId id="259" r:id="rId6"/>
    <p:sldId id="1453" r:id="rId7"/>
    <p:sldId id="1452" r:id="rId8"/>
    <p:sldId id="260" r:id="rId9"/>
    <p:sldId id="1449" r:id="rId10"/>
    <p:sldId id="977" r:id="rId11"/>
    <p:sldId id="1447" r:id="rId12"/>
    <p:sldId id="1448" r:id="rId13"/>
    <p:sldId id="1451" r:id="rId14"/>
  </p:sldIdLst>
  <p:sldSz cx="12192000" cy="6858000"/>
  <p:notesSz cx="6858000" cy="9144000"/>
  <p:defaultTextStyle>
    <a:defPPr>
      <a:defRPr lang="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3"/>
    <p:restoredTop sz="96327"/>
  </p:normalViewPr>
  <p:slideViewPr>
    <p:cSldViewPr snapToGrid="0" snapToObjects="1" showGuides="1">
      <p:cViewPr varScale="1">
        <p:scale>
          <a:sx n="61" d="100"/>
          <a:sy n="61" d="100"/>
        </p:scale>
        <p:origin x="96" y="11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15A41E-A399-2445-8BEF-4112875B4431}" type="datetimeFigureOut">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
              <a:t>Haga clic para editar estilos de texto maestro</a:t>
            </a:r>
          </a:p>
          <a:p>
            <a:pPr lvl="1"/>
            <a:r>
              <a:rPr lang="es"/>
              <a:t>Segundo nivel</a:t>
            </a:r>
          </a:p>
          <a:p>
            <a:pPr lvl="2"/>
            <a:r>
              <a:rPr lang="es"/>
              <a:t>Tercer nivel</a:t>
            </a:r>
          </a:p>
          <a:p>
            <a:pPr lvl="3"/>
            <a:r>
              <a:rPr lang="es"/>
              <a:t>cuarto nivel</a:t>
            </a:r>
          </a:p>
          <a:p>
            <a:pPr lvl="4"/>
            <a:r>
              <a:rPr lang="es"/>
              <a:t>quinto nivel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523694-6370-034D-A123-FBEB101BBCE1}" type="slidenum">
              <a:rPr lang="en-US" smtClean="0"/>
              <a:t>‹#›</a:t>
            </a:fld>
            <a:endParaRPr lang="en-US"/>
          </a:p>
        </p:txBody>
      </p:sp>
    </p:spTree>
    <p:extLst>
      <p:ext uri="{BB962C8B-B14F-4D97-AF65-F5344CB8AC3E}">
        <p14:creationId xmlns:p14="http://schemas.microsoft.com/office/powerpoint/2010/main" val="3274881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 dirty="0">
                <a:latin typeface="Arial Narrow" panose="020B0606020202030204" pitchFamily="34" charset="0"/>
              </a:rPr>
              <a:t>El módulo de evaluación de embalses y lagos permite la delineación automatizada de la extensión del agua superficial y rastrea la variabilidad a lo largo del tiempo.</a:t>
            </a:r>
          </a:p>
          <a:p>
            <a:pPr marL="1333451" marR="0" lvl="1"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 sz="1200" b="0" kern="1200" dirty="0">
                <a:solidFill>
                  <a:schemeClr val="tx1"/>
                </a:solidFill>
                <a:effectLst/>
                <a:latin typeface="Arial" pitchFamily="34" charset="0"/>
                <a:ea typeface="ＭＳ Ｐゴシック" charset="0"/>
                <a:cs typeface="+mn-cs"/>
              </a:rPr>
              <a:t>Esfuerzo conjunto </a:t>
            </a:r>
            <a:r>
              <a:rPr lang="es" sz="1200" b="0" kern="1200" baseline="0" dirty="0">
                <a:solidFill>
                  <a:schemeClr val="tx1"/>
                </a:solidFill>
                <a:effectLst/>
                <a:latin typeface="Arial" pitchFamily="34" charset="0"/>
                <a:ea typeface="ＭＳ Ｐゴシック" charset="0"/>
                <a:cs typeface="+mn-cs"/>
              </a:rPr>
              <a:t>entre ERDC y la Agencia Nacional de Inteligencia Geoespacial (NGA)</a:t>
            </a:r>
            <a:endParaRPr lang="en-US" dirty="0">
              <a:latin typeface="Arial Narrow" panose="020B0606020202030204" pitchFamily="34" charset="0"/>
            </a:endParaRPr>
          </a:p>
          <a:p>
            <a:pPr marL="1333451" lvl="1" indent="-342900">
              <a:buFont typeface="Arial" panose="020B0604020202020204" pitchFamily="34" charset="0"/>
              <a:buChar char="•"/>
            </a:pPr>
            <a:r>
              <a:rPr lang="es" dirty="0">
                <a:latin typeface="Arial Narrow" panose="020B0606020202030204" pitchFamily="34" charset="0"/>
              </a:rPr>
              <a:t>Dos algoritmos validados aplican diferentes enfoques a la clasificación de píxeles de agua en imágenes MODIS</a:t>
            </a:r>
          </a:p>
          <a:p>
            <a:pPr marL="1333451" lvl="1" indent="-342900">
              <a:buFont typeface="Arial" panose="020B0604020202020204" pitchFamily="34" charset="0"/>
              <a:buChar char="•"/>
            </a:pPr>
            <a:r>
              <a:rPr lang="es" dirty="0">
                <a:latin typeface="Arial Narrow" panose="020B0606020202030204" pitchFamily="34" charset="0"/>
              </a:rPr>
              <a:t>Evaluado de forma independiente por el Servicio Geológico de los Estados Unidos (USGS)</a:t>
            </a:r>
          </a:p>
          <a:p>
            <a:pPr marL="1333451" lvl="1" indent="-342900">
              <a:buFont typeface="Arial" panose="020B0604020202020204" pitchFamily="34" charset="0"/>
              <a:buChar char="•"/>
            </a:pPr>
            <a:r>
              <a:rPr lang="es" dirty="0">
                <a:latin typeface="Arial Narrow" panose="020B0606020202030204" pitchFamily="34" charset="0"/>
              </a:rPr>
              <a:t>Perfil temporal (serie temporal) de la extensión/área de aguas superficiales mejorada mediante la actualización dinámica de las estimaciones actuales a medida que se dispone de nuevas imágenes</a:t>
            </a:r>
          </a:p>
          <a:p>
            <a:pPr marL="1333451" marR="0" lvl="1"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 sz="1200" b="0" kern="1200" dirty="0">
                <a:solidFill>
                  <a:schemeClr val="tx1"/>
                </a:solidFill>
                <a:effectLst/>
                <a:latin typeface="Arial" pitchFamily="34" charset="0"/>
                <a:ea typeface="ＭＳ Ｐゴシック" charset="0"/>
                <a:cs typeface="+mn-cs"/>
              </a:rPr>
              <a:t>Esto proporciona información histórica y casi en tiempo real (~8 días de latencia) sobre las existencias de yacimientos en todo el mundo.</a:t>
            </a:r>
          </a:p>
          <a:p>
            <a:pPr marL="1333451" lvl="1" indent="-342900">
              <a:buFont typeface="Arial" panose="020B0604020202020204" pitchFamily="34" charset="0"/>
              <a:buChar char="•"/>
            </a:pPr>
            <a:endParaRPr lang="en-US" dirty="0">
              <a:latin typeface="Arial Narrow" panose="020B0606020202030204" pitchFamily="34" charset="0"/>
            </a:endParaRPr>
          </a:p>
          <a:p>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pPr/>
              <a:t>10</a:t>
            </a:fld>
            <a:endParaRPr lang="en-US"/>
          </a:p>
        </p:txBody>
      </p:sp>
    </p:spTree>
    <p:extLst>
      <p:ext uri="{BB962C8B-B14F-4D97-AF65-F5344CB8AC3E}">
        <p14:creationId xmlns:p14="http://schemas.microsoft.com/office/powerpoint/2010/main" val="173046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 dirty="0">
                <a:latin typeface="Arial Narrow" panose="020B0606020202030204" pitchFamily="34" charset="0"/>
              </a:rPr>
              <a:t>El módulo de evaluación de embalses y lagos permite la delineación automatizada de la extensión del agua superficial y rastrea la variabilidad a lo largo del tiempo.</a:t>
            </a:r>
          </a:p>
          <a:p>
            <a:pPr marL="1333451" marR="0" lvl="1"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 sz="1200" b="0" kern="1200" dirty="0">
                <a:solidFill>
                  <a:schemeClr val="tx1"/>
                </a:solidFill>
                <a:effectLst/>
                <a:latin typeface="Arial" pitchFamily="34" charset="0"/>
                <a:ea typeface="ＭＳ Ｐゴシック" charset="0"/>
                <a:cs typeface="+mn-cs"/>
              </a:rPr>
              <a:t>Esfuerzo conjunto </a:t>
            </a:r>
            <a:r>
              <a:rPr lang="es" sz="1200" b="0" kern="1200" baseline="0" dirty="0">
                <a:solidFill>
                  <a:schemeClr val="tx1"/>
                </a:solidFill>
                <a:effectLst/>
                <a:latin typeface="Arial" pitchFamily="34" charset="0"/>
                <a:ea typeface="ＭＳ Ｐゴシック" charset="0"/>
                <a:cs typeface="+mn-cs"/>
              </a:rPr>
              <a:t>entre ERDC y la Agencia Nacional de Inteligencia Geoespacial (NGA)</a:t>
            </a:r>
            <a:endParaRPr lang="en-US" dirty="0">
              <a:latin typeface="Arial Narrow" panose="020B0606020202030204" pitchFamily="34" charset="0"/>
            </a:endParaRPr>
          </a:p>
          <a:p>
            <a:pPr marL="1333451" lvl="1" indent="-342900">
              <a:buFont typeface="Arial" panose="020B0604020202020204" pitchFamily="34" charset="0"/>
              <a:buChar char="•"/>
            </a:pPr>
            <a:r>
              <a:rPr lang="es" dirty="0">
                <a:latin typeface="Arial Narrow" panose="020B0606020202030204" pitchFamily="34" charset="0"/>
              </a:rPr>
              <a:t>Dos algoritmos validados aplican diferentes enfoques a la clasificación de píxeles de agua en imágenes MODIS</a:t>
            </a:r>
          </a:p>
          <a:p>
            <a:pPr marL="1333451" lvl="1" indent="-342900">
              <a:buFont typeface="Arial" panose="020B0604020202020204" pitchFamily="34" charset="0"/>
              <a:buChar char="•"/>
            </a:pPr>
            <a:r>
              <a:rPr lang="es" dirty="0">
                <a:latin typeface="Arial Narrow" panose="020B0606020202030204" pitchFamily="34" charset="0"/>
              </a:rPr>
              <a:t>Evaluado de forma independiente por el Servicio Geológico de los Estados Unidos (USGS)</a:t>
            </a:r>
          </a:p>
          <a:p>
            <a:pPr marL="1333451" lvl="1" indent="-342900">
              <a:buFont typeface="Arial" panose="020B0604020202020204" pitchFamily="34" charset="0"/>
              <a:buChar char="•"/>
            </a:pPr>
            <a:r>
              <a:rPr lang="es" dirty="0">
                <a:latin typeface="Arial Narrow" panose="020B0606020202030204" pitchFamily="34" charset="0"/>
              </a:rPr>
              <a:t>Perfil temporal (serie temporal) de la extensión/área de aguas superficiales mejorada mediante la actualización dinámica de las estimaciones actuales a medida que se dispone de nuevas imágenes</a:t>
            </a:r>
          </a:p>
          <a:p>
            <a:pPr marL="1333451" marR="0" lvl="1"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 sz="1200" b="0" kern="1200" dirty="0">
                <a:solidFill>
                  <a:schemeClr val="tx1"/>
                </a:solidFill>
                <a:effectLst/>
                <a:latin typeface="Arial" pitchFamily="34" charset="0"/>
                <a:ea typeface="ＭＳ Ｐゴシック" charset="0"/>
                <a:cs typeface="+mn-cs"/>
              </a:rPr>
              <a:t>Esto proporciona información histórica y casi en tiempo real (~8 días de latencia) sobre las existencias de yacimientos en todo el mundo.</a:t>
            </a:r>
          </a:p>
          <a:p>
            <a:pPr marL="1333451" lvl="1" indent="-342900">
              <a:buFont typeface="Arial" panose="020B0604020202020204" pitchFamily="34" charset="0"/>
              <a:buChar char="•"/>
            </a:pPr>
            <a:endParaRPr lang="en-US" dirty="0">
              <a:latin typeface="Arial Narrow" panose="020B0606020202030204" pitchFamily="34" charset="0"/>
            </a:endParaRPr>
          </a:p>
          <a:p>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pPr/>
              <a:t>11</a:t>
            </a:fld>
            <a:endParaRPr lang="en-US"/>
          </a:p>
        </p:txBody>
      </p:sp>
    </p:spTree>
    <p:extLst>
      <p:ext uri="{BB962C8B-B14F-4D97-AF65-F5344CB8AC3E}">
        <p14:creationId xmlns:p14="http://schemas.microsoft.com/office/powerpoint/2010/main" val="300624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s" dirty="0">
                <a:latin typeface="Arial Narrow" panose="020B0606020202030204" pitchFamily="34" charset="0"/>
              </a:rPr>
              <a:t>El módulo de evaluación de embalses y lagos permite la delineación automatizada de la extensión del agua superficial y rastrea la variabilidad a lo largo del tiempo.</a:t>
            </a:r>
          </a:p>
          <a:p>
            <a:pPr marL="1333451" marR="0" lvl="1"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 sz="1200" b="0" kern="1200" dirty="0">
                <a:solidFill>
                  <a:schemeClr val="tx1"/>
                </a:solidFill>
                <a:effectLst/>
                <a:latin typeface="Arial" pitchFamily="34" charset="0"/>
                <a:ea typeface="ＭＳ Ｐゴシック" charset="0"/>
                <a:cs typeface="+mn-cs"/>
              </a:rPr>
              <a:t>Esfuerzo conjunto </a:t>
            </a:r>
            <a:r>
              <a:rPr lang="es" sz="1200" b="0" kern="1200" baseline="0" dirty="0">
                <a:solidFill>
                  <a:schemeClr val="tx1"/>
                </a:solidFill>
                <a:effectLst/>
                <a:latin typeface="Arial" pitchFamily="34" charset="0"/>
                <a:ea typeface="ＭＳ Ｐゴシック" charset="0"/>
                <a:cs typeface="+mn-cs"/>
              </a:rPr>
              <a:t>entre ERDC y la Agencia Nacional de Inteligencia Geoespacial (NGA)</a:t>
            </a:r>
            <a:endParaRPr lang="en-US" dirty="0">
              <a:latin typeface="Arial Narrow" panose="020B0606020202030204" pitchFamily="34" charset="0"/>
            </a:endParaRPr>
          </a:p>
          <a:p>
            <a:pPr marL="1333451" lvl="1" indent="-342900">
              <a:buFont typeface="Arial" panose="020B0604020202020204" pitchFamily="34" charset="0"/>
              <a:buChar char="•"/>
            </a:pPr>
            <a:r>
              <a:rPr lang="es" dirty="0">
                <a:latin typeface="Arial Narrow" panose="020B0606020202030204" pitchFamily="34" charset="0"/>
              </a:rPr>
              <a:t>Dos algoritmos validados aplican diferentes enfoques a la clasificación de píxeles de agua en imágenes MODIS</a:t>
            </a:r>
          </a:p>
          <a:p>
            <a:pPr marL="1333451" lvl="1" indent="-342900">
              <a:buFont typeface="Arial" panose="020B0604020202020204" pitchFamily="34" charset="0"/>
              <a:buChar char="•"/>
            </a:pPr>
            <a:r>
              <a:rPr lang="es" dirty="0">
                <a:latin typeface="Arial Narrow" panose="020B0606020202030204" pitchFamily="34" charset="0"/>
              </a:rPr>
              <a:t>Evaluado de forma independiente por el Servicio Geológico de los Estados Unidos (USGS)</a:t>
            </a:r>
          </a:p>
          <a:p>
            <a:pPr marL="1333451" lvl="1" indent="-342900">
              <a:buFont typeface="Arial" panose="020B0604020202020204" pitchFamily="34" charset="0"/>
              <a:buChar char="•"/>
            </a:pPr>
            <a:r>
              <a:rPr lang="es" dirty="0">
                <a:latin typeface="Arial Narrow" panose="020B0606020202030204" pitchFamily="34" charset="0"/>
              </a:rPr>
              <a:t>Perfil temporal (serie temporal) de la extensión/área de aguas superficiales mejorada mediante la actualización dinámica de las estimaciones actuales a medida que se dispone de nuevas imágenes</a:t>
            </a:r>
          </a:p>
          <a:p>
            <a:pPr marL="1333451" marR="0" lvl="1" indent="-34290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s" sz="1200" b="0" kern="1200" dirty="0">
                <a:solidFill>
                  <a:schemeClr val="tx1"/>
                </a:solidFill>
                <a:effectLst/>
                <a:latin typeface="Arial" pitchFamily="34" charset="0"/>
                <a:ea typeface="ＭＳ Ｐゴシック" charset="0"/>
                <a:cs typeface="+mn-cs"/>
              </a:rPr>
              <a:t>Esto proporciona información histórica y casi en tiempo real (~8 días de latencia) sobre las existencias de yacimientos en todo el mundo.</a:t>
            </a:r>
          </a:p>
          <a:p>
            <a:pPr marL="1333451" lvl="1" indent="-342900">
              <a:buFont typeface="Arial" panose="020B0604020202020204" pitchFamily="34" charset="0"/>
              <a:buChar char="•"/>
            </a:pPr>
            <a:endParaRPr lang="en-US" dirty="0">
              <a:latin typeface="Arial Narrow" panose="020B0606020202030204" pitchFamily="34" charset="0"/>
            </a:endParaRPr>
          </a:p>
          <a:p>
            <a:endParaRPr lang="en-US" dirty="0"/>
          </a:p>
        </p:txBody>
      </p:sp>
      <p:sp>
        <p:nvSpPr>
          <p:cNvPr id="4" name="Slide Number Placeholder 3"/>
          <p:cNvSpPr>
            <a:spLocks noGrp="1"/>
          </p:cNvSpPr>
          <p:nvPr>
            <p:ph type="sldNum" sz="quarter" idx="10"/>
          </p:nvPr>
        </p:nvSpPr>
        <p:spPr/>
        <p:txBody>
          <a:bodyPr/>
          <a:lstStyle/>
          <a:p>
            <a:fld id="{06A0A3C6-4E22-46FB-836F-CA2C48EC4DC1}" type="slidenum">
              <a:rPr lang="en-US" smtClean="0"/>
              <a:pPr/>
              <a:t>12</a:t>
            </a:fld>
            <a:endParaRPr lang="en-US"/>
          </a:p>
        </p:txBody>
      </p:sp>
    </p:spTree>
    <p:extLst>
      <p:ext uri="{BB962C8B-B14F-4D97-AF65-F5344CB8AC3E}">
        <p14:creationId xmlns:p14="http://schemas.microsoft.com/office/powerpoint/2010/main" val="587046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3B2A3-2AFE-8CE4-3ADA-353C503976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836C78-A7C8-4520-63EF-7AD4D3F109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C86A36-FCFB-22D0-8DE1-0EFAB26F0263}"/>
              </a:ext>
            </a:extLst>
          </p:cNvPr>
          <p:cNvSpPr>
            <a:spLocks noGrp="1"/>
          </p:cNvSpPr>
          <p:nvPr>
            <p:ph type="dt" sz="half" idx="10"/>
          </p:nvPr>
        </p:nvSpPr>
        <p:spPr/>
        <p:txBody>
          <a:bodyPr/>
          <a:lstStyle/>
          <a:p>
            <a:fld id="{6FD7F9D7-9A3B-D642-8FB7-DD731BFE3609}" type="datetimeFigureOut">
              <a:rPr lang="en-US" smtClean="0"/>
              <a:t>11/9/2022</a:t>
            </a:fld>
            <a:endParaRPr lang="en-US"/>
          </a:p>
        </p:txBody>
      </p:sp>
      <p:sp>
        <p:nvSpPr>
          <p:cNvPr id="5" name="Footer Placeholder 4">
            <a:extLst>
              <a:ext uri="{FF2B5EF4-FFF2-40B4-BE49-F238E27FC236}">
                <a16:creationId xmlns:a16="http://schemas.microsoft.com/office/drawing/2014/main" id="{615DBAAC-0612-1539-B0B9-880DC5EDB0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A9006-5F7A-2F84-4211-E69D519951E9}"/>
              </a:ext>
            </a:extLst>
          </p:cNvPr>
          <p:cNvSpPr>
            <a:spLocks noGrp="1"/>
          </p:cNvSpPr>
          <p:nvPr>
            <p:ph type="sldNum" sz="quarter" idx="12"/>
          </p:nvPr>
        </p:nvSpPr>
        <p:spPr/>
        <p:txBody>
          <a:bodyPr/>
          <a:lstStyle/>
          <a:p>
            <a:fld id="{55E702C7-7BFD-844E-A340-9E7C870168E5}" type="slidenum">
              <a:rPr lang="en-US" smtClean="0"/>
              <a:t>‹#›</a:t>
            </a:fld>
            <a:endParaRPr lang="en-US"/>
          </a:p>
        </p:txBody>
      </p:sp>
    </p:spTree>
    <p:extLst>
      <p:ext uri="{BB962C8B-B14F-4D97-AF65-F5344CB8AC3E}">
        <p14:creationId xmlns:p14="http://schemas.microsoft.com/office/powerpoint/2010/main" val="723702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2E139-4DB9-9629-2144-16AD856E80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8D1502-AE7C-1FEA-35BF-280F1B912C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21AA0D-A6F4-2A26-0DED-05C48690DC64}"/>
              </a:ext>
            </a:extLst>
          </p:cNvPr>
          <p:cNvSpPr>
            <a:spLocks noGrp="1"/>
          </p:cNvSpPr>
          <p:nvPr>
            <p:ph type="dt" sz="half" idx="10"/>
          </p:nvPr>
        </p:nvSpPr>
        <p:spPr/>
        <p:txBody>
          <a:bodyPr/>
          <a:lstStyle/>
          <a:p>
            <a:fld id="{6FD7F9D7-9A3B-D642-8FB7-DD731BFE3609}" type="datetimeFigureOut">
              <a:rPr lang="en-US" smtClean="0"/>
              <a:t>11/9/2022</a:t>
            </a:fld>
            <a:endParaRPr lang="en-US"/>
          </a:p>
        </p:txBody>
      </p:sp>
      <p:sp>
        <p:nvSpPr>
          <p:cNvPr id="5" name="Footer Placeholder 4">
            <a:extLst>
              <a:ext uri="{FF2B5EF4-FFF2-40B4-BE49-F238E27FC236}">
                <a16:creationId xmlns:a16="http://schemas.microsoft.com/office/drawing/2014/main" id="{12768CEB-22F6-9DBF-1826-84803EA612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81729-28CA-B658-3B4A-850104BAF4F0}"/>
              </a:ext>
            </a:extLst>
          </p:cNvPr>
          <p:cNvSpPr>
            <a:spLocks noGrp="1"/>
          </p:cNvSpPr>
          <p:nvPr>
            <p:ph type="sldNum" sz="quarter" idx="12"/>
          </p:nvPr>
        </p:nvSpPr>
        <p:spPr/>
        <p:txBody>
          <a:bodyPr/>
          <a:lstStyle/>
          <a:p>
            <a:fld id="{55E702C7-7BFD-844E-A340-9E7C870168E5}" type="slidenum">
              <a:rPr lang="en-US" smtClean="0"/>
              <a:t>‹#›</a:t>
            </a:fld>
            <a:endParaRPr lang="en-US"/>
          </a:p>
        </p:txBody>
      </p:sp>
    </p:spTree>
    <p:extLst>
      <p:ext uri="{BB962C8B-B14F-4D97-AF65-F5344CB8AC3E}">
        <p14:creationId xmlns:p14="http://schemas.microsoft.com/office/powerpoint/2010/main" val="417101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A3A65A-539D-BED5-5A41-A38304371C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91930E-BE1A-6377-854B-162016DD9F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CAE58-0170-EBA3-9CCF-336BF7A339C6}"/>
              </a:ext>
            </a:extLst>
          </p:cNvPr>
          <p:cNvSpPr>
            <a:spLocks noGrp="1"/>
          </p:cNvSpPr>
          <p:nvPr>
            <p:ph type="dt" sz="half" idx="10"/>
          </p:nvPr>
        </p:nvSpPr>
        <p:spPr/>
        <p:txBody>
          <a:bodyPr/>
          <a:lstStyle/>
          <a:p>
            <a:fld id="{6FD7F9D7-9A3B-D642-8FB7-DD731BFE3609}" type="datetimeFigureOut">
              <a:rPr lang="en-US" smtClean="0"/>
              <a:t>11/9/2022</a:t>
            </a:fld>
            <a:endParaRPr lang="en-US"/>
          </a:p>
        </p:txBody>
      </p:sp>
      <p:sp>
        <p:nvSpPr>
          <p:cNvPr id="5" name="Footer Placeholder 4">
            <a:extLst>
              <a:ext uri="{FF2B5EF4-FFF2-40B4-BE49-F238E27FC236}">
                <a16:creationId xmlns:a16="http://schemas.microsoft.com/office/drawing/2014/main" id="{79C849DD-3888-630A-5815-293C45ECAC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F5BE8-70EC-A079-2C34-46236D0CE4DC}"/>
              </a:ext>
            </a:extLst>
          </p:cNvPr>
          <p:cNvSpPr>
            <a:spLocks noGrp="1"/>
          </p:cNvSpPr>
          <p:nvPr>
            <p:ph type="sldNum" sz="quarter" idx="12"/>
          </p:nvPr>
        </p:nvSpPr>
        <p:spPr/>
        <p:txBody>
          <a:bodyPr/>
          <a:lstStyle/>
          <a:p>
            <a:fld id="{55E702C7-7BFD-844E-A340-9E7C870168E5}" type="slidenum">
              <a:rPr lang="en-US" smtClean="0"/>
              <a:t>‹#›</a:t>
            </a:fld>
            <a:endParaRPr lang="en-US"/>
          </a:p>
        </p:txBody>
      </p:sp>
    </p:spTree>
    <p:extLst>
      <p:ext uri="{BB962C8B-B14F-4D97-AF65-F5344CB8AC3E}">
        <p14:creationId xmlns:p14="http://schemas.microsoft.com/office/powerpoint/2010/main" val="2344219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274642"/>
            <a:ext cx="11176000" cy="806451"/>
          </a:xfrm>
          <a:prstGeom prst="rect">
            <a:avLst/>
          </a:prstGeom>
          <a:noFill/>
          <a:ln w="9525">
            <a:noFill/>
            <a:miter lim="800000"/>
            <a:headEnd/>
            <a:tailEnd/>
          </a:ln>
        </p:spPr>
        <p:txBody>
          <a:bodyPr/>
          <a:lstStyle>
            <a:lvl1pPr>
              <a:defRPr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06400" y="1225550"/>
            <a:ext cx="11176000" cy="4718049"/>
          </a:xfrm>
          <a:prstGeom prst="rect">
            <a:avLst/>
          </a:prstGeom>
          <a:noFill/>
          <a:ln w="9525">
            <a:noFill/>
            <a:miter lim="800000"/>
            <a:headEnd/>
            <a:tailEnd/>
          </a:ln>
        </p:spPr>
        <p:txBody>
          <a:bodyPr/>
          <a:lstStyle>
            <a:lvl1pPr marL="0" indent="0">
              <a:buNone/>
              <a:defRPr sz="18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Slide Number Placeholder 5"/>
          <p:cNvSpPr>
            <a:spLocks noGrp="1"/>
          </p:cNvSpPr>
          <p:nvPr>
            <p:ph type="sldNum" sz="quarter" idx="11"/>
          </p:nvPr>
        </p:nvSpPr>
        <p:spPr/>
        <p:txBody>
          <a:bodyPr/>
          <a:lstStyle>
            <a:lvl1pPr>
              <a:defRPr/>
            </a:lvl1pPr>
          </a:lstStyle>
          <a:p>
            <a:fld id="{9A257827-C34C-4251-B995-96C9C233CCC8}" type="slidenum">
              <a:rPr lang="en-US"/>
              <a:pPr/>
              <a:t>‹#›</a:t>
            </a:fld>
            <a:endParaRPr lang="en-US"/>
          </a:p>
        </p:txBody>
      </p:sp>
    </p:spTree>
    <p:extLst>
      <p:ext uri="{BB962C8B-B14F-4D97-AF65-F5344CB8AC3E}">
        <p14:creationId xmlns:p14="http://schemas.microsoft.com/office/powerpoint/2010/main" val="1201159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7C04-A836-F233-65B3-31076EBFA9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1F355D-187E-31A1-C713-5FF271ED41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325949-1CE8-9555-A45E-C265FEF5E029}"/>
              </a:ext>
            </a:extLst>
          </p:cNvPr>
          <p:cNvSpPr>
            <a:spLocks noGrp="1"/>
          </p:cNvSpPr>
          <p:nvPr>
            <p:ph type="dt" sz="half" idx="10"/>
          </p:nvPr>
        </p:nvSpPr>
        <p:spPr/>
        <p:txBody>
          <a:bodyPr/>
          <a:lstStyle/>
          <a:p>
            <a:fld id="{6FD7F9D7-9A3B-D642-8FB7-DD731BFE3609}" type="datetimeFigureOut">
              <a:rPr lang="en-US" smtClean="0"/>
              <a:t>11/9/2022</a:t>
            </a:fld>
            <a:endParaRPr lang="en-US"/>
          </a:p>
        </p:txBody>
      </p:sp>
      <p:sp>
        <p:nvSpPr>
          <p:cNvPr id="5" name="Footer Placeholder 4">
            <a:extLst>
              <a:ext uri="{FF2B5EF4-FFF2-40B4-BE49-F238E27FC236}">
                <a16:creationId xmlns:a16="http://schemas.microsoft.com/office/drawing/2014/main" id="{DA694F07-6C01-FC2D-8E13-A6DE6921B1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7FE8E-DE3D-810D-CBB1-74584441FB80}"/>
              </a:ext>
            </a:extLst>
          </p:cNvPr>
          <p:cNvSpPr>
            <a:spLocks noGrp="1"/>
          </p:cNvSpPr>
          <p:nvPr>
            <p:ph type="sldNum" sz="quarter" idx="12"/>
          </p:nvPr>
        </p:nvSpPr>
        <p:spPr/>
        <p:txBody>
          <a:bodyPr/>
          <a:lstStyle/>
          <a:p>
            <a:fld id="{55E702C7-7BFD-844E-A340-9E7C870168E5}" type="slidenum">
              <a:rPr lang="en-US" smtClean="0"/>
              <a:t>‹#›</a:t>
            </a:fld>
            <a:endParaRPr lang="en-US"/>
          </a:p>
        </p:txBody>
      </p:sp>
    </p:spTree>
    <p:extLst>
      <p:ext uri="{BB962C8B-B14F-4D97-AF65-F5344CB8AC3E}">
        <p14:creationId xmlns:p14="http://schemas.microsoft.com/office/powerpoint/2010/main" val="3243812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5B48-9B50-2B55-2C05-0A3D041CD6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D976DF-929F-BAF5-C9A2-6D6E779248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4738D5-D173-EBC8-9EE4-1EA251A0672A}"/>
              </a:ext>
            </a:extLst>
          </p:cNvPr>
          <p:cNvSpPr>
            <a:spLocks noGrp="1"/>
          </p:cNvSpPr>
          <p:nvPr>
            <p:ph type="dt" sz="half" idx="10"/>
          </p:nvPr>
        </p:nvSpPr>
        <p:spPr/>
        <p:txBody>
          <a:bodyPr/>
          <a:lstStyle/>
          <a:p>
            <a:fld id="{6FD7F9D7-9A3B-D642-8FB7-DD731BFE3609}" type="datetimeFigureOut">
              <a:rPr lang="en-US" smtClean="0"/>
              <a:t>11/9/2022</a:t>
            </a:fld>
            <a:endParaRPr lang="en-US"/>
          </a:p>
        </p:txBody>
      </p:sp>
      <p:sp>
        <p:nvSpPr>
          <p:cNvPr id="5" name="Footer Placeholder 4">
            <a:extLst>
              <a:ext uri="{FF2B5EF4-FFF2-40B4-BE49-F238E27FC236}">
                <a16:creationId xmlns:a16="http://schemas.microsoft.com/office/drawing/2014/main" id="{27A021F6-C3C0-66D3-D10E-7424C9CB51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157C62-B5D8-C2D4-3AFF-9558B2D33FB6}"/>
              </a:ext>
            </a:extLst>
          </p:cNvPr>
          <p:cNvSpPr>
            <a:spLocks noGrp="1"/>
          </p:cNvSpPr>
          <p:nvPr>
            <p:ph type="sldNum" sz="quarter" idx="12"/>
          </p:nvPr>
        </p:nvSpPr>
        <p:spPr/>
        <p:txBody>
          <a:bodyPr/>
          <a:lstStyle/>
          <a:p>
            <a:fld id="{55E702C7-7BFD-844E-A340-9E7C870168E5}" type="slidenum">
              <a:rPr lang="en-US" smtClean="0"/>
              <a:t>‹#›</a:t>
            </a:fld>
            <a:endParaRPr lang="en-US"/>
          </a:p>
        </p:txBody>
      </p:sp>
    </p:spTree>
    <p:extLst>
      <p:ext uri="{BB962C8B-B14F-4D97-AF65-F5344CB8AC3E}">
        <p14:creationId xmlns:p14="http://schemas.microsoft.com/office/powerpoint/2010/main" val="1058499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E313-CA1E-5721-025D-7741635A17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B1AF4C-5859-BCE0-EAB2-8C4638064C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739632-93EC-071D-D3AB-687B087D2B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4AD2F9-03F4-8D99-DD81-62F00AB93B00}"/>
              </a:ext>
            </a:extLst>
          </p:cNvPr>
          <p:cNvSpPr>
            <a:spLocks noGrp="1"/>
          </p:cNvSpPr>
          <p:nvPr>
            <p:ph type="dt" sz="half" idx="10"/>
          </p:nvPr>
        </p:nvSpPr>
        <p:spPr/>
        <p:txBody>
          <a:bodyPr/>
          <a:lstStyle/>
          <a:p>
            <a:fld id="{6FD7F9D7-9A3B-D642-8FB7-DD731BFE3609}" type="datetimeFigureOut">
              <a:rPr lang="en-US" smtClean="0"/>
              <a:t>11/9/2022</a:t>
            </a:fld>
            <a:endParaRPr lang="en-US"/>
          </a:p>
        </p:txBody>
      </p:sp>
      <p:sp>
        <p:nvSpPr>
          <p:cNvPr id="6" name="Footer Placeholder 5">
            <a:extLst>
              <a:ext uri="{FF2B5EF4-FFF2-40B4-BE49-F238E27FC236}">
                <a16:creationId xmlns:a16="http://schemas.microsoft.com/office/drawing/2014/main" id="{63DD58B5-4B9F-EE96-DA9F-12C82DA7CC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049429-5B02-2FEE-A8A9-A37DA525C339}"/>
              </a:ext>
            </a:extLst>
          </p:cNvPr>
          <p:cNvSpPr>
            <a:spLocks noGrp="1"/>
          </p:cNvSpPr>
          <p:nvPr>
            <p:ph type="sldNum" sz="quarter" idx="12"/>
          </p:nvPr>
        </p:nvSpPr>
        <p:spPr/>
        <p:txBody>
          <a:bodyPr/>
          <a:lstStyle/>
          <a:p>
            <a:fld id="{55E702C7-7BFD-844E-A340-9E7C870168E5}" type="slidenum">
              <a:rPr lang="en-US" smtClean="0"/>
              <a:t>‹#›</a:t>
            </a:fld>
            <a:endParaRPr lang="en-US"/>
          </a:p>
        </p:txBody>
      </p:sp>
    </p:spTree>
    <p:extLst>
      <p:ext uri="{BB962C8B-B14F-4D97-AF65-F5344CB8AC3E}">
        <p14:creationId xmlns:p14="http://schemas.microsoft.com/office/powerpoint/2010/main" val="2852099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6239E-0891-1BD0-4C08-63BDCDD1B8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366EF1-2963-4334-D489-0761E19E77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FCD0CD-B3C0-3F3F-50A7-CDC19B7AC7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0E3267-AFDD-D642-7A9D-08F1DF27C3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9A453E-513D-4D54-E39F-B3B74C019F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952659-65D2-0F31-799B-A185FC290E25}"/>
              </a:ext>
            </a:extLst>
          </p:cNvPr>
          <p:cNvSpPr>
            <a:spLocks noGrp="1"/>
          </p:cNvSpPr>
          <p:nvPr>
            <p:ph type="dt" sz="half" idx="10"/>
          </p:nvPr>
        </p:nvSpPr>
        <p:spPr/>
        <p:txBody>
          <a:bodyPr/>
          <a:lstStyle/>
          <a:p>
            <a:fld id="{6FD7F9D7-9A3B-D642-8FB7-DD731BFE3609}" type="datetimeFigureOut">
              <a:rPr lang="en-US" smtClean="0"/>
              <a:t>11/9/2022</a:t>
            </a:fld>
            <a:endParaRPr lang="en-US"/>
          </a:p>
        </p:txBody>
      </p:sp>
      <p:sp>
        <p:nvSpPr>
          <p:cNvPr id="8" name="Footer Placeholder 7">
            <a:extLst>
              <a:ext uri="{FF2B5EF4-FFF2-40B4-BE49-F238E27FC236}">
                <a16:creationId xmlns:a16="http://schemas.microsoft.com/office/drawing/2014/main" id="{7E5C0DC8-16BA-F45D-B06C-A3A52D94B6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B52455-3822-CFB8-7DCF-CCFAC6944C27}"/>
              </a:ext>
            </a:extLst>
          </p:cNvPr>
          <p:cNvSpPr>
            <a:spLocks noGrp="1"/>
          </p:cNvSpPr>
          <p:nvPr>
            <p:ph type="sldNum" sz="quarter" idx="12"/>
          </p:nvPr>
        </p:nvSpPr>
        <p:spPr/>
        <p:txBody>
          <a:bodyPr/>
          <a:lstStyle/>
          <a:p>
            <a:fld id="{55E702C7-7BFD-844E-A340-9E7C870168E5}" type="slidenum">
              <a:rPr lang="en-US" smtClean="0"/>
              <a:t>‹#›</a:t>
            </a:fld>
            <a:endParaRPr lang="en-US"/>
          </a:p>
        </p:txBody>
      </p:sp>
    </p:spTree>
    <p:extLst>
      <p:ext uri="{BB962C8B-B14F-4D97-AF65-F5344CB8AC3E}">
        <p14:creationId xmlns:p14="http://schemas.microsoft.com/office/powerpoint/2010/main" val="1033643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9EFB-3DEF-5374-B6A1-93B21BA3F9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AFB496-6B6E-4872-9452-CDC87FFED1CD}"/>
              </a:ext>
            </a:extLst>
          </p:cNvPr>
          <p:cNvSpPr>
            <a:spLocks noGrp="1"/>
          </p:cNvSpPr>
          <p:nvPr>
            <p:ph type="dt" sz="half" idx="10"/>
          </p:nvPr>
        </p:nvSpPr>
        <p:spPr/>
        <p:txBody>
          <a:bodyPr/>
          <a:lstStyle/>
          <a:p>
            <a:fld id="{6FD7F9D7-9A3B-D642-8FB7-DD731BFE3609}" type="datetimeFigureOut">
              <a:rPr lang="en-US" smtClean="0"/>
              <a:t>11/9/2022</a:t>
            </a:fld>
            <a:endParaRPr lang="en-US"/>
          </a:p>
        </p:txBody>
      </p:sp>
      <p:sp>
        <p:nvSpPr>
          <p:cNvPr id="4" name="Footer Placeholder 3">
            <a:extLst>
              <a:ext uri="{FF2B5EF4-FFF2-40B4-BE49-F238E27FC236}">
                <a16:creationId xmlns:a16="http://schemas.microsoft.com/office/drawing/2014/main" id="{49A06051-47DB-5F4F-8036-906208FCD4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4474B-7CF9-D06F-22FC-FD67AB08D94A}"/>
              </a:ext>
            </a:extLst>
          </p:cNvPr>
          <p:cNvSpPr>
            <a:spLocks noGrp="1"/>
          </p:cNvSpPr>
          <p:nvPr>
            <p:ph type="sldNum" sz="quarter" idx="12"/>
          </p:nvPr>
        </p:nvSpPr>
        <p:spPr/>
        <p:txBody>
          <a:bodyPr/>
          <a:lstStyle/>
          <a:p>
            <a:fld id="{55E702C7-7BFD-844E-A340-9E7C870168E5}" type="slidenum">
              <a:rPr lang="en-US" smtClean="0"/>
              <a:t>‹#›</a:t>
            </a:fld>
            <a:endParaRPr lang="en-US"/>
          </a:p>
        </p:txBody>
      </p:sp>
    </p:spTree>
    <p:extLst>
      <p:ext uri="{BB962C8B-B14F-4D97-AF65-F5344CB8AC3E}">
        <p14:creationId xmlns:p14="http://schemas.microsoft.com/office/powerpoint/2010/main" val="308824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AAAA0C-7BB6-5393-7D35-F11FDA6B4301}"/>
              </a:ext>
            </a:extLst>
          </p:cNvPr>
          <p:cNvSpPr>
            <a:spLocks noGrp="1"/>
          </p:cNvSpPr>
          <p:nvPr>
            <p:ph type="dt" sz="half" idx="10"/>
          </p:nvPr>
        </p:nvSpPr>
        <p:spPr/>
        <p:txBody>
          <a:bodyPr/>
          <a:lstStyle/>
          <a:p>
            <a:fld id="{6FD7F9D7-9A3B-D642-8FB7-DD731BFE3609}" type="datetimeFigureOut">
              <a:rPr lang="en-US" smtClean="0"/>
              <a:t>11/9/2022</a:t>
            </a:fld>
            <a:endParaRPr lang="en-US"/>
          </a:p>
        </p:txBody>
      </p:sp>
      <p:sp>
        <p:nvSpPr>
          <p:cNvPr id="3" name="Footer Placeholder 2">
            <a:extLst>
              <a:ext uri="{FF2B5EF4-FFF2-40B4-BE49-F238E27FC236}">
                <a16:creationId xmlns:a16="http://schemas.microsoft.com/office/drawing/2014/main" id="{E4B380FB-EB0F-6D60-F9F4-E9899C62DF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D71C5C-AC6F-F53C-0EBC-A0E3BC20235D}"/>
              </a:ext>
            </a:extLst>
          </p:cNvPr>
          <p:cNvSpPr>
            <a:spLocks noGrp="1"/>
          </p:cNvSpPr>
          <p:nvPr>
            <p:ph type="sldNum" sz="quarter" idx="12"/>
          </p:nvPr>
        </p:nvSpPr>
        <p:spPr/>
        <p:txBody>
          <a:bodyPr/>
          <a:lstStyle/>
          <a:p>
            <a:fld id="{55E702C7-7BFD-844E-A340-9E7C870168E5}" type="slidenum">
              <a:rPr lang="en-US" smtClean="0"/>
              <a:t>‹#›</a:t>
            </a:fld>
            <a:endParaRPr lang="en-US"/>
          </a:p>
        </p:txBody>
      </p:sp>
    </p:spTree>
    <p:extLst>
      <p:ext uri="{BB962C8B-B14F-4D97-AF65-F5344CB8AC3E}">
        <p14:creationId xmlns:p14="http://schemas.microsoft.com/office/powerpoint/2010/main" val="11897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2F29-4E36-313E-E744-A9FE46F81E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496E76-DC3C-FC4A-4668-1B84ACEBA4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60E826-15D3-4B49-D489-3B7101DAE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3B7465-76FC-128F-39A3-41A4D2943989}"/>
              </a:ext>
            </a:extLst>
          </p:cNvPr>
          <p:cNvSpPr>
            <a:spLocks noGrp="1"/>
          </p:cNvSpPr>
          <p:nvPr>
            <p:ph type="dt" sz="half" idx="10"/>
          </p:nvPr>
        </p:nvSpPr>
        <p:spPr/>
        <p:txBody>
          <a:bodyPr/>
          <a:lstStyle/>
          <a:p>
            <a:fld id="{6FD7F9D7-9A3B-D642-8FB7-DD731BFE3609}" type="datetimeFigureOut">
              <a:rPr lang="en-US" smtClean="0"/>
              <a:t>11/9/2022</a:t>
            </a:fld>
            <a:endParaRPr lang="en-US"/>
          </a:p>
        </p:txBody>
      </p:sp>
      <p:sp>
        <p:nvSpPr>
          <p:cNvPr id="6" name="Footer Placeholder 5">
            <a:extLst>
              <a:ext uri="{FF2B5EF4-FFF2-40B4-BE49-F238E27FC236}">
                <a16:creationId xmlns:a16="http://schemas.microsoft.com/office/drawing/2014/main" id="{F13F17AD-75F0-8531-4F5E-267E4C6397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152C93-4E8C-F9F8-0ADB-1749FA806B2B}"/>
              </a:ext>
            </a:extLst>
          </p:cNvPr>
          <p:cNvSpPr>
            <a:spLocks noGrp="1"/>
          </p:cNvSpPr>
          <p:nvPr>
            <p:ph type="sldNum" sz="quarter" idx="12"/>
          </p:nvPr>
        </p:nvSpPr>
        <p:spPr/>
        <p:txBody>
          <a:bodyPr/>
          <a:lstStyle/>
          <a:p>
            <a:fld id="{55E702C7-7BFD-844E-A340-9E7C870168E5}" type="slidenum">
              <a:rPr lang="en-US" smtClean="0"/>
              <a:t>‹#›</a:t>
            </a:fld>
            <a:endParaRPr lang="en-US"/>
          </a:p>
        </p:txBody>
      </p:sp>
    </p:spTree>
    <p:extLst>
      <p:ext uri="{BB962C8B-B14F-4D97-AF65-F5344CB8AC3E}">
        <p14:creationId xmlns:p14="http://schemas.microsoft.com/office/powerpoint/2010/main" val="3400350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581F-4E36-42B9-A118-6C39BAA7FB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27AAF4-85D0-D86E-89CD-67F7F156E7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CA7C92-ADC4-8F9A-B429-D0ED810BC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A669A5-5C92-6427-039D-45627571A91B}"/>
              </a:ext>
            </a:extLst>
          </p:cNvPr>
          <p:cNvSpPr>
            <a:spLocks noGrp="1"/>
          </p:cNvSpPr>
          <p:nvPr>
            <p:ph type="dt" sz="half" idx="10"/>
          </p:nvPr>
        </p:nvSpPr>
        <p:spPr/>
        <p:txBody>
          <a:bodyPr/>
          <a:lstStyle/>
          <a:p>
            <a:fld id="{6FD7F9D7-9A3B-D642-8FB7-DD731BFE3609}" type="datetimeFigureOut">
              <a:rPr lang="en-US" smtClean="0"/>
              <a:t>11/9/2022</a:t>
            </a:fld>
            <a:endParaRPr lang="en-US"/>
          </a:p>
        </p:txBody>
      </p:sp>
      <p:sp>
        <p:nvSpPr>
          <p:cNvPr id="6" name="Footer Placeholder 5">
            <a:extLst>
              <a:ext uri="{FF2B5EF4-FFF2-40B4-BE49-F238E27FC236}">
                <a16:creationId xmlns:a16="http://schemas.microsoft.com/office/drawing/2014/main" id="{9002A1D3-5AAE-DB51-AFA0-2C21E086C5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1D3E4F-3BF8-6D52-68A4-FEA5D040402B}"/>
              </a:ext>
            </a:extLst>
          </p:cNvPr>
          <p:cNvSpPr>
            <a:spLocks noGrp="1"/>
          </p:cNvSpPr>
          <p:nvPr>
            <p:ph type="sldNum" sz="quarter" idx="12"/>
          </p:nvPr>
        </p:nvSpPr>
        <p:spPr/>
        <p:txBody>
          <a:bodyPr/>
          <a:lstStyle/>
          <a:p>
            <a:fld id="{55E702C7-7BFD-844E-A340-9E7C870168E5}" type="slidenum">
              <a:rPr lang="en-US" smtClean="0"/>
              <a:t>‹#›</a:t>
            </a:fld>
            <a:endParaRPr lang="en-US"/>
          </a:p>
        </p:txBody>
      </p:sp>
    </p:spTree>
    <p:extLst>
      <p:ext uri="{BB962C8B-B14F-4D97-AF65-F5344CB8AC3E}">
        <p14:creationId xmlns:p14="http://schemas.microsoft.com/office/powerpoint/2010/main" val="552595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49B085-0E44-386E-0A0B-56C2BF5E8C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
              <a:t>Haga clic para editar el estilo del título maestro</a:t>
            </a:r>
          </a:p>
        </p:txBody>
      </p:sp>
      <p:sp>
        <p:nvSpPr>
          <p:cNvPr id="3" name="Text Placeholder 2">
            <a:extLst>
              <a:ext uri="{FF2B5EF4-FFF2-40B4-BE49-F238E27FC236}">
                <a16:creationId xmlns:a16="http://schemas.microsoft.com/office/drawing/2014/main" id="{2EA29DE2-99A8-C7E7-8EDB-C849C8ED34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
              <a:t>Haga clic para editar estilos de texto maestro</a:t>
            </a:r>
          </a:p>
          <a:p>
            <a:pPr lvl="1"/>
            <a:r>
              <a:rPr lang="es"/>
              <a:t>Segundo nivel</a:t>
            </a:r>
          </a:p>
          <a:p>
            <a:pPr lvl="2"/>
            <a:r>
              <a:rPr lang="es"/>
              <a:t>Tercer nivel</a:t>
            </a:r>
          </a:p>
          <a:p>
            <a:pPr lvl="3"/>
            <a:r>
              <a:rPr lang="es"/>
              <a:t>cuarto nivel</a:t>
            </a:r>
          </a:p>
          <a:p>
            <a:pPr lvl="4"/>
            <a:r>
              <a:rPr lang="es"/>
              <a:t>quinto nivel</a:t>
            </a:r>
          </a:p>
        </p:txBody>
      </p:sp>
      <p:sp>
        <p:nvSpPr>
          <p:cNvPr id="4" name="Date Placeholder 3">
            <a:extLst>
              <a:ext uri="{FF2B5EF4-FFF2-40B4-BE49-F238E27FC236}">
                <a16:creationId xmlns:a16="http://schemas.microsoft.com/office/drawing/2014/main" id="{91510625-0F30-0CCA-D603-7EC296181F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7F9D7-9A3B-D642-8FB7-DD731BFE3609}" type="datetimeFigureOut">
              <a:rPr lang="en-US" smtClean="0"/>
              <a:t>11/9/2022</a:t>
            </a:fld>
            <a:endParaRPr lang="en-US"/>
          </a:p>
        </p:txBody>
      </p:sp>
      <p:sp>
        <p:nvSpPr>
          <p:cNvPr id="5" name="Footer Placeholder 4">
            <a:extLst>
              <a:ext uri="{FF2B5EF4-FFF2-40B4-BE49-F238E27FC236}">
                <a16:creationId xmlns:a16="http://schemas.microsoft.com/office/drawing/2014/main" id="{DE043866-6E30-DBD7-4FBA-830449321A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7F8584-F56B-E07C-DEE9-88951F8175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E702C7-7BFD-844E-A340-9E7C870168E5}" type="slidenum">
              <a:rPr lang="en-US" smtClean="0"/>
              <a:t>‹#›</a:t>
            </a:fld>
            <a:endParaRPr lang="en-US"/>
          </a:p>
        </p:txBody>
      </p:sp>
    </p:spTree>
    <p:extLst>
      <p:ext uri="{BB962C8B-B14F-4D97-AF65-F5344CB8AC3E}">
        <p14:creationId xmlns:p14="http://schemas.microsoft.com/office/powerpoint/2010/main" val="2261898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doi.org/10.3390/rs11040374" TargetMode="External"/><Relationship Id="rId2" Type="http://schemas.openxmlformats.org/officeDocument/2006/relationships/hyperlink" Target="https://doi.org/10.3390/rs7091250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963F-2A88-3688-3329-7B2505CBF8C7}"/>
              </a:ext>
            </a:extLst>
          </p:cNvPr>
          <p:cNvSpPr>
            <a:spLocks noGrp="1"/>
          </p:cNvSpPr>
          <p:nvPr>
            <p:ph type="ctrTitle"/>
          </p:nvPr>
        </p:nvSpPr>
        <p:spPr/>
        <p:txBody>
          <a:bodyPr>
            <a:normAutofit fontScale="90000"/>
          </a:bodyPr>
          <a:lstStyle/>
          <a:p>
            <a:r>
              <a:rPr lang="es" dirty="0"/>
              <a:t>Sistema óptico global de información sobre el agua MODIS (MOGWAI)</a:t>
            </a:r>
          </a:p>
        </p:txBody>
      </p:sp>
      <p:sp>
        <p:nvSpPr>
          <p:cNvPr id="3" name="Subtitle 2">
            <a:extLst>
              <a:ext uri="{FF2B5EF4-FFF2-40B4-BE49-F238E27FC236}">
                <a16:creationId xmlns:a16="http://schemas.microsoft.com/office/drawing/2014/main" id="{85BECE75-E897-7D5A-E684-15573F877948}"/>
              </a:ext>
            </a:extLst>
          </p:cNvPr>
          <p:cNvSpPr>
            <a:spLocks noGrp="1"/>
          </p:cNvSpPr>
          <p:nvPr>
            <p:ph type="subTitle" idx="1"/>
          </p:nvPr>
        </p:nvSpPr>
        <p:spPr/>
        <p:txBody>
          <a:bodyPr/>
          <a:lstStyle/>
          <a:p>
            <a:r>
              <a:rPr lang="es" dirty="0"/>
              <a:t>Medición del área de lagos y embalses a partir de satélites ópticos</a:t>
            </a:r>
          </a:p>
        </p:txBody>
      </p:sp>
    </p:spTree>
    <p:extLst>
      <p:ext uri="{BB962C8B-B14F-4D97-AF65-F5344CB8AC3E}">
        <p14:creationId xmlns:p14="http://schemas.microsoft.com/office/powerpoint/2010/main" val="1274254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E300997-A42C-42A6-B42A-6C92C7E66665}"/>
              </a:ext>
            </a:extLst>
          </p:cNvPr>
          <p:cNvSpPr>
            <a:spLocks noGrp="1"/>
          </p:cNvSpPr>
          <p:nvPr>
            <p:ph type="title"/>
          </p:nvPr>
        </p:nvSpPr>
        <p:spPr/>
        <p:txBody>
          <a:bodyPr/>
          <a:lstStyle/>
          <a:p>
            <a:r>
              <a:rPr lang="es" dirty="0"/>
              <a:t>MOGWAI</a:t>
            </a:r>
          </a:p>
        </p:txBody>
      </p:sp>
      <p:sp>
        <p:nvSpPr>
          <p:cNvPr id="14" name="Rectangle 13">
            <a:hlinkClick r:id="rId3" action="ppaction://hlinksldjump"/>
            <a:extLst>
              <a:ext uri="{FF2B5EF4-FFF2-40B4-BE49-F238E27FC236}">
                <a16:creationId xmlns:a16="http://schemas.microsoft.com/office/drawing/2014/main" id="{DB042467-70D4-449E-9A13-FF35D001996E}"/>
              </a:ext>
            </a:extLst>
          </p:cNvPr>
          <p:cNvSpPr/>
          <p:nvPr/>
        </p:nvSpPr>
        <p:spPr>
          <a:xfrm>
            <a:off x="6774024" y="3638939"/>
            <a:ext cx="578498" cy="6251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a:hlinkClick r:id="rId4" action="ppaction://hlinksldjump"/>
            <a:extLst>
              <a:ext uri="{FF2B5EF4-FFF2-40B4-BE49-F238E27FC236}">
                <a16:creationId xmlns:a16="http://schemas.microsoft.com/office/drawing/2014/main" id="{B5764DD3-E309-49B4-BB2E-0CFBDF35A1C2}"/>
              </a:ext>
            </a:extLst>
          </p:cNvPr>
          <p:cNvSpPr/>
          <p:nvPr/>
        </p:nvSpPr>
        <p:spPr>
          <a:xfrm>
            <a:off x="10795518" y="21767"/>
            <a:ext cx="1403255" cy="724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383717-E900-7A03-38F7-C10B5C7B0523}"/>
              </a:ext>
            </a:extLst>
          </p:cNvPr>
          <p:cNvSpPr txBox="1">
            <a:spLocks/>
          </p:cNvSpPr>
          <p:nvPr/>
        </p:nvSpPr>
        <p:spPr bwMode="auto">
          <a:xfrm>
            <a:off x="42802" y="-278673"/>
            <a:ext cx="11768828" cy="1325563"/>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lumMod val="75000"/>
                    <a:lumOff val="25000"/>
                  </a:schemeClr>
                </a:solidFill>
                <a:latin typeface="+mj-lt"/>
                <a:ea typeface="+mj-ea"/>
                <a:cs typeface="+mj-cs"/>
              </a:defRPr>
            </a:lvl1pPr>
          </a:lstStyle>
          <a:p>
            <a:r>
              <a:rPr lang="es" sz="3600" b="1" dirty="0"/>
              <a:t>Interfaz de usuario web compatible con USACE MOGWAI GIS</a:t>
            </a:r>
          </a:p>
        </p:txBody>
      </p:sp>
      <p:pic>
        <p:nvPicPr>
          <p:cNvPr id="3" name="Picture 2">
            <a:extLst>
              <a:ext uri="{FF2B5EF4-FFF2-40B4-BE49-F238E27FC236}">
                <a16:creationId xmlns:a16="http://schemas.microsoft.com/office/drawing/2014/main" id="{D33CC74E-EF45-1691-84A6-40205C0CAE85}"/>
              </a:ext>
            </a:extLst>
          </p:cNvPr>
          <p:cNvPicPr>
            <a:picLocks noChangeAspect="1"/>
          </p:cNvPicPr>
          <p:nvPr/>
        </p:nvPicPr>
        <p:blipFill>
          <a:blip r:embed="rId5"/>
          <a:stretch>
            <a:fillRect/>
          </a:stretch>
        </p:blipFill>
        <p:spPr>
          <a:xfrm>
            <a:off x="0" y="746449"/>
            <a:ext cx="12149198" cy="6212066"/>
          </a:xfrm>
          <a:prstGeom prst="rect">
            <a:avLst/>
          </a:prstGeom>
        </p:spPr>
      </p:pic>
    </p:spTree>
    <p:extLst>
      <p:ext uri="{BB962C8B-B14F-4D97-AF65-F5344CB8AC3E}">
        <p14:creationId xmlns:p14="http://schemas.microsoft.com/office/powerpoint/2010/main" val="79562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E300997-A42C-42A6-B42A-6C92C7E66665}"/>
              </a:ext>
            </a:extLst>
          </p:cNvPr>
          <p:cNvSpPr>
            <a:spLocks noGrp="1"/>
          </p:cNvSpPr>
          <p:nvPr>
            <p:ph type="title"/>
          </p:nvPr>
        </p:nvSpPr>
        <p:spPr/>
        <p:txBody>
          <a:bodyPr/>
          <a:lstStyle/>
          <a:p>
            <a:r>
              <a:rPr lang="es" dirty="0"/>
              <a:t>MOGWAI</a:t>
            </a:r>
          </a:p>
        </p:txBody>
      </p:sp>
      <p:sp>
        <p:nvSpPr>
          <p:cNvPr id="6" name="Rectangle 5">
            <a:hlinkClick r:id="rId3" action="ppaction://hlinksldjump"/>
            <a:extLst>
              <a:ext uri="{FF2B5EF4-FFF2-40B4-BE49-F238E27FC236}">
                <a16:creationId xmlns:a16="http://schemas.microsoft.com/office/drawing/2014/main" id="{BCD646DC-5F79-4C34-A297-B212758DFE3C}"/>
              </a:ext>
            </a:extLst>
          </p:cNvPr>
          <p:cNvSpPr/>
          <p:nvPr/>
        </p:nvSpPr>
        <p:spPr>
          <a:xfrm>
            <a:off x="2873827" y="1688841"/>
            <a:ext cx="1138335" cy="5131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a:hlinkClick r:id="rId4" action="ppaction://hlinksldjump"/>
            <a:extLst>
              <a:ext uri="{FF2B5EF4-FFF2-40B4-BE49-F238E27FC236}">
                <a16:creationId xmlns:a16="http://schemas.microsoft.com/office/drawing/2014/main" id="{269E1B12-E9E0-4947-80DA-0D36F18D4248}"/>
              </a:ext>
            </a:extLst>
          </p:cNvPr>
          <p:cNvSpPr/>
          <p:nvPr/>
        </p:nvSpPr>
        <p:spPr>
          <a:xfrm>
            <a:off x="10795518" y="21767"/>
            <a:ext cx="1403255" cy="724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64CFFA7A-EB65-6C20-69E5-B74B02D654A9}"/>
              </a:ext>
            </a:extLst>
          </p:cNvPr>
          <p:cNvSpPr txBox="1">
            <a:spLocks/>
          </p:cNvSpPr>
          <p:nvPr/>
        </p:nvSpPr>
        <p:spPr bwMode="auto">
          <a:xfrm>
            <a:off x="42802" y="-278673"/>
            <a:ext cx="11768828" cy="1325563"/>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lumMod val="75000"/>
                    <a:lumOff val="25000"/>
                  </a:schemeClr>
                </a:solidFill>
                <a:latin typeface="+mj-lt"/>
                <a:ea typeface="+mj-ea"/>
                <a:cs typeface="+mj-cs"/>
              </a:defRPr>
            </a:lvl1pPr>
          </a:lstStyle>
          <a:p>
            <a:r>
              <a:rPr lang="es" sz="3600" b="1" dirty="0"/>
              <a:t>Evaluaciones históricas MOGWAI de lagos/embalses</a:t>
            </a:r>
          </a:p>
        </p:txBody>
      </p:sp>
      <p:pic>
        <p:nvPicPr>
          <p:cNvPr id="2" name="Picture 1">
            <a:extLst>
              <a:ext uri="{FF2B5EF4-FFF2-40B4-BE49-F238E27FC236}">
                <a16:creationId xmlns:a16="http://schemas.microsoft.com/office/drawing/2014/main" id="{5110531B-F4EC-24BB-EE14-1C622C71CB26}"/>
              </a:ext>
            </a:extLst>
          </p:cNvPr>
          <p:cNvPicPr>
            <a:picLocks noChangeAspect="1"/>
          </p:cNvPicPr>
          <p:nvPr/>
        </p:nvPicPr>
        <p:blipFill>
          <a:blip r:embed="rId5"/>
          <a:stretch>
            <a:fillRect/>
          </a:stretch>
        </p:blipFill>
        <p:spPr>
          <a:xfrm>
            <a:off x="0" y="746449"/>
            <a:ext cx="11897474" cy="6083356"/>
          </a:xfrm>
          <a:prstGeom prst="rect">
            <a:avLst/>
          </a:prstGeom>
        </p:spPr>
      </p:pic>
    </p:spTree>
    <p:extLst>
      <p:ext uri="{BB962C8B-B14F-4D97-AF65-F5344CB8AC3E}">
        <p14:creationId xmlns:p14="http://schemas.microsoft.com/office/powerpoint/2010/main" val="351045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E300997-A42C-42A6-B42A-6C92C7E66665}"/>
              </a:ext>
            </a:extLst>
          </p:cNvPr>
          <p:cNvSpPr>
            <a:spLocks noGrp="1"/>
          </p:cNvSpPr>
          <p:nvPr>
            <p:ph type="title"/>
          </p:nvPr>
        </p:nvSpPr>
        <p:spPr/>
        <p:txBody>
          <a:bodyPr/>
          <a:lstStyle/>
          <a:p>
            <a:r>
              <a:rPr lang="es" dirty="0"/>
              <a:t>MOGWAI</a:t>
            </a:r>
          </a:p>
        </p:txBody>
      </p:sp>
      <p:sp>
        <p:nvSpPr>
          <p:cNvPr id="6" name="Rectangle 5">
            <a:hlinkClick r:id="rId3" action="ppaction://hlinksldjump"/>
            <a:extLst>
              <a:ext uri="{FF2B5EF4-FFF2-40B4-BE49-F238E27FC236}">
                <a16:creationId xmlns:a16="http://schemas.microsoft.com/office/drawing/2014/main" id="{6C236DA4-6B24-4B20-A939-DBA1F0F36859}"/>
              </a:ext>
            </a:extLst>
          </p:cNvPr>
          <p:cNvSpPr/>
          <p:nvPr/>
        </p:nvSpPr>
        <p:spPr>
          <a:xfrm>
            <a:off x="10795518" y="21767"/>
            <a:ext cx="1403255" cy="7246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520E19-3AA7-7965-9F38-F062B9AFC05B}"/>
              </a:ext>
            </a:extLst>
          </p:cNvPr>
          <p:cNvSpPr txBox="1">
            <a:spLocks/>
          </p:cNvSpPr>
          <p:nvPr/>
        </p:nvSpPr>
        <p:spPr bwMode="auto">
          <a:xfrm>
            <a:off x="42802" y="-278673"/>
            <a:ext cx="12169290" cy="1325563"/>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lumMod val="75000"/>
                    <a:lumOff val="25000"/>
                  </a:schemeClr>
                </a:solidFill>
                <a:latin typeface="+mj-lt"/>
                <a:ea typeface="+mj-ea"/>
                <a:cs typeface="+mj-cs"/>
              </a:defRPr>
            </a:lvl1pPr>
          </a:lstStyle>
          <a:p>
            <a:r>
              <a:rPr lang="es" sz="3600" b="1" dirty="0"/>
              <a:t>Evaluación estadística MOGWAI de lagos/embalses </a:t>
            </a:r>
            <a:r>
              <a:rPr lang="es" sz="2800" b="1" dirty="0"/>
              <a:t>(estacional diaria)</a:t>
            </a:r>
            <a:endParaRPr lang="en-US" sz="3600" b="1" dirty="0"/>
          </a:p>
        </p:txBody>
      </p:sp>
      <p:pic>
        <p:nvPicPr>
          <p:cNvPr id="3" name="Picture 2">
            <a:extLst>
              <a:ext uri="{FF2B5EF4-FFF2-40B4-BE49-F238E27FC236}">
                <a16:creationId xmlns:a16="http://schemas.microsoft.com/office/drawing/2014/main" id="{331AC257-6890-7396-0E64-CE13E1FDB7FA}"/>
              </a:ext>
            </a:extLst>
          </p:cNvPr>
          <p:cNvPicPr>
            <a:picLocks noChangeAspect="1"/>
          </p:cNvPicPr>
          <p:nvPr/>
        </p:nvPicPr>
        <p:blipFill>
          <a:blip r:embed="rId4"/>
          <a:stretch>
            <a:fillRect/>
          </a:stretch>
        </p:blipFill>
        <p:spPr>
          <a:xfrm>
            <a:off x="29482" y="613893"/>
            <a:ext cx="12169291" cy="6222340"/>
          </a:xfrm>
          <a:prstGeom prst="rect">
            <a:avLst/>
          </a:prstGeom>
        </p:spPr>
      </p:pic>
    </p:spTree>
    <p:extLst>
      <p:ext uri="{BB962C8B-B14F-4D97-AF65-F5344CB8AC3E}">
        <p14:creationId xmlns:p14="http://schemas.microsoft.com/office/powerpoint/2010/main" val="278558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0E3A5C1-D2E1-F2DE-B904-C3DEA59D5C1F}"/>
              </a:ext>
            </a:extLst>
          </p:cNvPr>
          <p:cNvSpPr txBox="1">
            <a:spLocks/>
          </p:cNvSpPr>
          <p:nvPr/>
        </p:nvSpPr>
        <p:spPr bwMode="auto">
          <a:xfrm>
            <a:off x="42801" y="-278673"/>
            <a:ext cx="12348895" cy="1325563"/>
          </a:xfrm>
          <a:prstGeom prst="rect">
            <a:avLst/>
          </a:prstGeom>
          <a:noFill/>
          <a:ln w="9525">
            <a:noFill/>
            <a:miter lim="800000"/>
            <a:headEnd/>
            <a:tailEnd/>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lumMod val="75000"/>
                    <a:lumOff val="25000"/>
                  </a:schemeClr>
                </a:solidFill>
                <a:latin typeface="+mj-lt"/>
                <a:ea typeface="+mj-ea"/>
                <a:cs typeface="+mj-cs"/>
              </a:defRPr>
            </a:lvl1pPr>
          </a:lstStyle>
          <a:p>
            <a:r>
              <a:rPr lang="es" sz="3600" b="1" dirty="0"/>
              <a:t>Evaluación estadística MOGWAI de lagos/embalses </a:t>
            </a:r>
            <a:r>
              <a:rPr lang="es" sz="2800" b="1" dirty="0"/>
              <a:t>(estacional mensual)</a:t>
            </a:r>
            <a:endParaRPr lang="en-US" sz="3600" b="1" dirty="0"/>
          </a:p>
        </p:txBody>
      </p:sp>
      <p:pic>
        <p:nvPicPr>
          <p:cNvPr id="3" name="Picture 2" descr="Graphical user interface, application&#10;&#10;Description automatically generated">
            <a:extLst>
              <a:ext uri="{FF2B5EF4-FFF2-40B4-BE49-F238E27FC236}">
                <a16:creationId xmlns:a16="http://schemas.microsoft.com/office/drawing/2014/main" id="{70F93154-3749-0E21-5A0D-C4BF14B45D14}"/>
              </a:ext>
            </a:extLst>
          </p:cNvPr>
          <p:cNvPicPr>
            <a:picLocks noChangeAspect="1"/>
          </p:cNvPicPr>
          <p:nvPr/>
        </p:nvPicPr>
        <p:blipFill>
          <a:blip r:embed="rId2"/>
          <a:stretch>
            <a:fillRect/>
          </a:stretch>
        </p:blipFill>
        <p:spPr>
          <a:xfrm>
            <a:off x="0" y="712224"/>
            <a:ext cx="12192000" cy="6145776"/>
          </a:xfrm>
          <a:prstGeom prst="rect">
            <a:avLst/>
          </a:prstGeom>
        </p:spPr>
      </p:pic>
    </p:spTree>
    <p:extLst>
      <p:ext uri="{BB962C8B-B14F-4D97-AF65-F5344CB8AC3E}">
        <p14:creationId xmlns:p14="http://schemas.microsoft.com/office/powerpoint/2010/main" val="1421377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684A-BAFE-E9E6-C660-77696F6FD55D}"/>
              </a:ext>
            </a:extLst>
          </p:cNvPr>
          <p:cNvSpPr>
            <a:spLocks noGrp="1"/>
          </p:cNvSpPr>
          <p:nvPr>
            <p:ph type="title"/>
          </p:nvPr>
        </p:nvSpPr>
        <p:spPr/>
        <p:txBody>
          <a:bodyPr/>
          <a:lstStyle/>
          <a:p>
            <a:r>
              <a:rPr lang="es" dirty="0"/>
              <a:t>MOGWAI – monitoreo de áreas de lagos/embalses</a:t>
            </a:r>
          </a:p>
        </p:txBody>
      </p:sp>
      <p:sp>
        <p:nvSpPr>
          <p:cNvPr id="3" name="Content Placeholder 2">
            <a:extLst>
              <a:ext uri="{FF2B5EF4-FFF2-40B4-BE49-F238E27FC236}">
                <a16:creationId xmlns:a16="http://schemas.microsoft.com/office/drawing/2014/main" id="{B3BEAEE6-FF46-EA50-1E99-184E5DF4008E}"/>
              </a:ext>
            </a:extLst>
          </p:cNvPr>
          <p:cNvSpPr>
            <a:spLocks noGrp="1"/>
          </p:cNvSpPr>
          <p:nvPr>
            <p:ph idx="1"/>
          </p:nvPr>
        </p:nvSpPr>
        <p:spPr>
          <a:xfrm>
            <a:off x="838200" y="1690688"/>
            <a:ext cx="10702771" cy="4749836"/>
          </a:xfrm>
        </p:spPr>
        <p:txBody>
          <a:bodyPr>
            <a:normAutofit fontScale="77500" lnSpcReduction="20000"/>
          </a:bodyPr>
          <a:lstStyle/>
          <a:p>
            <a:r>
              <a:rPr lang="es" dirty="0"/>
              <a:t>El sistema MOGWAI, implementado por USACE, se basa en un algoritmo del Servicio Geológico de EE. UU. (USGS) publicado en MDPI Remote Sensing Journal ( </a:t>
            </a:r>
            <a:r>
              <a:rPr lang="es" i="1" dirty="0"/>
              <a:t>ambos artículos de la revista están disponibles en acceso abierto </a:t>
            </a:r>
            <a:r>
              <a:rPr lang="es" dirty="0"/>
              <a:t>):</a:t>
            </a:r>
            <a:br>
              <a:rPr lang="en-US" dirty="0"/>
            </a:br>
            <a:endParaRPr lang="en-US" dirty="0"/>
          </a:p>
          <a:p>
            <a:pPr marL="457200" lvl="1" indent="0">
              <a:buNone/>
            </a:pPr>
            <a:r>
              <a:rPr lang="es" sz="2000" dirty="0"/>
              <a:t>Jones, JW (2015). Detección y monitoreo eficientes del agua superficial de los humedales a través de </a:t>
            </a:r>
            <a:r>
              <a:rPr lang="es" sz="2000" dirty="0" err="1"/>
              <a:t>landsat </a:t>
            </a:r>
            <a:r>
              <a:rPr lang="es" sz="2000" dirty="0"/>
              <a:t>: comparación con datos in situ de la red de estimación de profundidad de los Everglades. </a:t>
            </a:r>
            <a:r>
              <a:rPr lang="es" sz="2000" i="1" dirty="0"/>
              <a:t>Teledetección </a:t>
            </a:r>
            <a:r>
              <a:rPr lang="es" sz="2000" dirty="0"/>
              <a:t>, </a:t>
            </a:r>
            <a:r>
              <a:rPr lang="es" sz="2000" i="1" dirty="0"/>
              <a:t>7 </a:t>
            </a:r>
            <a:r>
              <a:rPr lang="es" sz="2000" dirty="0"/>
              <a:t>(9). </a:t>
            </a:r>
            <a:r>
              <a:rPr lang="es" sz="2000" dirty="0">
                <a:hlinkClick r:id="rId2"/>
              </a:rPr>
              <a:t>https://doi.org/10.3390/rs70912503</a:t>
            </a:r>
            <a:endParaRPr lang="en-US" sz="2000" dirty="0"/>
          </a:p>
          <a:p>
            <a:pPr marL="457200" lvl="1" indent="0">
              <a:buNone/>
            </a:pPr>
            <a:endParaRPr lang="en-US" sz="2000" dirty="0"/>
          </a:p>
          <a:p>
            <a:pPr marL="457200" lvl="1" indent="0">
              <a:buNone/>
            </a:pPr>
            <a:r>
              <a:rPr lang="es" sz="2000" dirty="0"/>
              <a:t>Jones, JW (2019). Detección automatizada mejorada de pruebas parciales de agua superficial de Extensión de agua superficial dinámica (DSWE) revisada por inundación a escala de subpíxeles. </a:t>
            </a:r>
            <a:r>
              <a:rPr lang="es" sz="2000" i="1" dirty="0"/>
              <a:t>Teledetección </a:t>
            </a:r>
            <a:r>
              <a:rPr lang="es" sz="2000" dirty="0"/>
              <a:t>, </a:t>
            </a:r>
            <a:r>
              <a:rPr lang="es" sz="2000" i="1" dirty="0"/>
              <a:t>11 </a:t>
            </a:r>
            <a:r>
              <a:rPr lang="es" sz="2000" dirty="0"/>
              <a:t>(4). </a:t>
            </a:r>
            <a:r>
              <a:rPr lang="es" sz="2000" dirty="0">
                <a:hlinkClick r:id="rId3"/>
              </a:rPr>
              <a:t>https://doi.org/10.3390/rs11040374</a:t>
            </a:r>
            <a:endParaRPr lang="en-US" sz="2000" dirty="0"/>
          </a:p>
          <a:p>
            <a:pPr marL="457200" lvl="1" indent="0">
              <a:buNone/>
            </a:pPr>
            <a:endParaRPr lang="en-US" sz="2000" dirty="0"/>
          </a:p>
          <a:p>
            <a:pPr marL="457200" lvl="1" indent="0">
              <a:buNone/>
            </a:pPr>
            <a:r>
              <a:rPr lang="es" sz="2100" dirty="0"/>
              <a:t>Landsat Level 3 Dynamic Surface Water Extensión (DSWE) Productos científicos cortesía del Servicio Geológico de EE. UU. </a:t>
            </a:r>
            <a:br>
              <a:rPr lang="en-US" sz="2100" dirty="0"/>
            </a:br>
            <a:r>
              <a:rPr lang="es" sz="2100" dirty="0"/>
              <a:t>https://www.usgs.gov/centers/eros/science/usgs-eros-archive-landsat-collection-2-level-3-dynamic-surface-water-extent </a:t>
            </a:r>
            <a:r>
              <a:rPr lang="es" sz="2100" dirty="0" err="1"/>
              <a:t>_ </a:t>
            </a:r>
            <a:r>
              <a:rPr lang="es" sz="2100" dirty="0"/>
              <a:t>_</a:t>
            </a:r>
          </a:p>
          <a:p>
            <a:pPr marL="457200" lvl="1" indent="0">
              <a:buNone/>
            </a:pPr>
            <a:endParaRPr lang="en-US" sz="2000" dirty="0"/>
          </a:p>
          <a:p>
            <a:r>
              <a:rPr lang="es" dirty="0"/>
              <a:t>El algoritmo original (Dynamic Surface Water Extent - DSWE) utiliza datos satelitales LANDSAT de NASA/USGS; MOGWAI es una versión modificada de DWSE que utiliza datos satelitales MODIS</a:t>
            </a:r>
          </a:p>
        </p:txBody>
      </p:sp>
    </p:spTree>
    <p:extLst>
      <p:ext uri="{BB962C8B-B14F-4D97-AF65-F5344CB8AC3E}">
        <p14:creationId xmlns:p14="http://schemas.microsoft.com/office/powerpoint/2010/main" val="1457264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DFAF-6C09-B3B7-AE93-2E3F46E54CCB}"/>
              </a:ext>
            </a:extLst>
          </p:cNvPr>
          <p:cNvSpPr>
            <a:spLocks noGrp="1"/>
          </p:cNvSpPr>
          <p:nvPr>
            <p:ph type="title"/>
          </p:nvPr>
        </p:nvSpPr>
        <p:spPr/>
        <p:txBody>
          <a:bodyPr/>
          <a:lstStyle/>
          <a:p>
            <a:r>
              <a:rPr lang="es" dirty="0"/>
              <a:t>MOGWAI Descripción y Aplicaciones</a:t>
            </a:r>
          </a:p>
        </p:txBody>
      </p:sp>
      <p:sp>
        <p:nvSpPr>
          <p:cNvPr id="3" name="Content Placeholder 2">
            <a:extLst>
              <a:ext uri="{FF2B5EF4-FFF2-40B4-BE49-F238E27FC236}">
                <a16:creationId xmlns:a16="http://schemas.microsoft.com/office/drawing/2014/main" id="{175E2BBC-3194-F136-94A8-5B37403BFB80}"/>
              </a:ext>
            </a:extLst>
          </p:cNvPr>
          <p:cNvSpPr>
            <a:spLocks noGrp="1"/>
          </p:cNvSpPr>
          <p:nvPr>
            <p:ph idx="1"/>
          </p:nvPr>
        </p:nvSpPr>
        <p:spPr>
          <a:xfrm>
            <a:off x="406400" y="1225550"/>
            <a:ext cx="11176000" cy="5507759"/>
          </a:xfrm>
        </p:spPr>
        <p:txBody>
          <a:bodyPr>
            <a:normAutofit fontScale="92500"/>
          </a:bodyPr>
          <a:lstStyle/>
          <a:p>
            <a:pPr marL="285750" indent="-285750">
              <a:buFont typeface="Arial" panose="020B0604020202020204" pitchFamily="34" charset="0"/>
              <a:buChar char="•"/>
            </a:pPr>
            <a:r>
              <a:rPr lang="es" sz="2600" dirty="0"/>
              <a:t>El algoritmo calcula un valor de área (kilómetros cuadrados) para el cuerpo de agua que se está evaluando</a:t>
            </a:r>
          </a:p>
          <a:p>
            <a:pPr marL="285750" indent="-285750">
              <a:buFont typeface="Arial" panose="020B0604020202020204" pitchFamily="34" charset="0"/>
              <a:buChar char="•"/>
            </a:pPr>
            <a:r>
              <a:rPr lang="es" sz="2600" dirty="0"/>
              <a:t>Calcula mapas de inundación para píxeles que son "parcialmente agua superficial" y están totalmente inundados.</a:t>
            </a:r>
          </a:p>
          <a:p>
            <a:pPr marL="971550" lvl="1" indent="-285750"/>
            <a:r>
              <a:rPr lang="es" sz="2600" dirty="0"/>
              <a:t>Índice de agua de diferencia normalizado modificado (MNDWI)</a:t>
            </a:r>
          </a:p>
          <a:p>
            <a:pPr marL="971550" lvl="1" indent="-285750"/>
            <a:r>
              <a:rPr lang="es" sz="2600" dirty="0"/>
              <a:t>Extensión parcial de agua superficial (PSW): píxeles que pueden contener tanto agua superficial como vegetación, píxeles de agua parcial (orilla/costa), etc.</a:t>
            </a:r>
          </a:p>
          <a:p>
            <a:pPr marL="971550" lvl="1" indent="-285750"/>
            <a:r>
              <a:rPr lang="es" sz="2600" dirty="0"/>
              <a:t>El algoritmo basado en satélite se diseñó inicialmente para operar en los Everglades de Florida, donde la vegetación afecta la eficacia del algoritmo NDWI.</a:t>
            </a:r>
          </a:p>
          <a:p>
            <a:pPr marL="292100" lvl="1" indent="-285750"/>
            <a:r>
              <a:rPr lang="es" sz="2600" dirty="0"/>
              <a:t>Una vez que se genera el valor del área, se puede comparar históricamente con los cálculos anteriores del área del lago para comprender los impactos de la sequía en el almacenamiento de agua del lago/embalse.</a:t>
            </a:r>
          </a:p>
          <a:p>
            <a:pPr marL="292100" lvl="1" indent="-285750"/>
            <a:r>
              <a:rPr lang="es" sz="2600" dirty="0"/>
              <a:t>Cuando el valor del área se combina con datos batimétricos, se puede estimar y utilizar un volumen de almacenamiento en modelos hidrológicos/hidráulicos.</a:t>
            </a:r>
          </a:p>
          <a:p>
            <a:pPr marL="971550" lvl="1" indent="-285750"/>
            <a:endParaRPr lang="en-US" sz="2600" dirty="0"/>
          </a:p>
        </p:txBody>
      </p:sp>
    </p:spTree>
    <p:extLst>
      <p:ext uri="{BB962C8B-B14F-4D97-AF65-F5344CB8AC3E}">
        <p14:creationId xmlns:p14="http://schemas.microsoft.com/office/powerpoint/2010/main" val="1803402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8B1B-F586-41D8-A7A3-118AB2BC7DF3}"/>
              </a:ext>
            </a:extLst>
          </p:cNvPr>
          <p:cNvSpPr>
            <a:spLocks noGrp="1"/>
          </p:cNvSpPr>
          <p:nvPr>
            <p:ph type="title"/>
          </p:nvPr>
        </p:nvSpPr>
        <p:spPr/>
        <p:txBody>
          <a:bodyPr/>
          <a:lstStyle/>
          <a:p>
            <a:r>
              <a:rPr lang="es" dirty="0"/>
              <a:t>MOGWAI: Método</a:t>
            </a:r>
          </a:p>
        </p:txBody>
      </p:sp>
      <p:sp>
        <p:nvSpPr>
          <p:cNvPr id="3" name="Content Placeholder 2">
            <a:extLst>
              <a:ext uri="{FF2B5EF4-FFF2-40B4-BE49-F238E27FC236}">
                <a16:creationId xmlns:a16="http://schemas.microsoft.com/office/drawing/2014/main" id="{68A220A3-1C35-4784-A0E3-C8489AA998D9}"/>
              </a:ext>
            </a:extLst>
          </p:cNvPr>
          <p:cNvSpPr>
            <a:spLocks noGrp="1"/>
          </p:cNvSpPr>
          <p:nvPr>
            <p:ph idx="1"/>
          </p:nvPr>
        </p:nvSpPr>
        <p:spPr>
          <a:xfrm>
            <a:off x="838199" y="1567399"/>
            <a:ext cx="10833243" cy="5064220"/>
          </a:xfrm>
        </p:spPr>
        <p:txBody>
          <a:bodyPr>
            <a:normAutofit fontScale="92500" lnSpcReduction="20000"/>
          </a:bodyPr>
          <a:lstStyle/>
          <a:p>
            <a:pPr>
              <a:spcBef>
                <a:spcPts val="600"/>
              </a:spcBef>
            </a:pPr>
            <a:r>
              <a:rPr lang="es" dirty="0"/>
              <a:t>Utiliza el producto de datos ópticos MODIS de la NASA </a:t>
            </a:r>
            <a:r>
              <a:rPr lang="es" dirty="0">
                <a:solidFill>
                  <a:srgbClr val="1C00CF"/>
                </a:solidFill>
                <a:effectLst/>
                <a:latin typeface="Menlo" panose="020B0609030804020204" pitchFamily="49" charset="0"/>
              </a:rPr>
              <a:t>MOD09Q1.006 y MOD09A1.006</a:t>
            </a:r>
            <a:endParaRPr lang="en-US" dirty="0"/>
          </a:p>
          <a:p>
            <a:pPr lvl="1">
              <a:spcBef>
                <a:spcPts val="600"/>
              </a:spcBef>
            </a:pPr>
            <a:r>
              <a:rPr lang="es" dirty="0"/>
              <a:t>MOD09Q1: resolución de 250 metros, datos de banda de 620-670 nm (rojo) y 841-876 nm (NIR)</a:t>
            </a:r>
          </a:p>
          <a:p>
            <a:pPr lvl="1">
              <a:spcBef>
                <a:spcPts val="600"/>
              </a:spcBef>
            </a:pPr>
            <a:r>
              <a:rPr lang="es" dirty="0"/>
              <a:t>MOD09A1: resolución de 500 metros, Banda 1 (roja), Banda 3 (azul), Banda 4 (verde), Banda 2 (NIR) y bandas SWIR 6, 7</a:t>
            </a:r>
          </a:p>
          <a:p>
            <a:pPr lvl="1">
              <a:spcBef>
                <a:spcPts val="600"/>
              </a:spcBef>
            </a:pPr>
            <a:r>
              <a:rPr lang="es" dirty="0"/>
              <a:t>Descarga datos del servidor USGS en: </a:t>
            </a:r>
            <a:r>
              <a:rPr lang="es" dirty="0">
                <a:solidFill>
                  <a:srgbClr val="C41A16"/>
                </a:solidFill>
                <a:effectLst/>
                <a:latin typeface="Menlo" panose="020B0609030804020204" pitchFamily="49" charset="0"/>
              </a:rPr>
              <a:t>https://e4ftl01.cr.usgs.gov/MOLT/MOD09Q1.006/</a:t>
            </a:r>
            <a:endParaRPr lang="en-US" dirty="0"/>
          </a:p>
          <a:p>
            <a:pPr>
              <a:spcBef>
                <a:spcPts val="600"/>
              </a:spcBef>
            </a:pPr>
            <a:r>
              <a:rPr lang="es" dirty="0"/>
              <a:t>El algoritmo utiliza productos de máscara de nieve y nube MODIS</a:t>
            </a:r>
          </a:p>
          <a:p>
            <a:pPr lvl="1">
              <a:spcBef>
                <a:spcPts val="600"/>
              </a:spcBef>
            </a:pPr>
            <a:r>
              <a:rPr lang="es" dirty="0"/>
              <a:t>Para detectar un píxel de agua, la imagen satelital debe estar libre de nubes y nieve</a:t>
            </a:r>
          </a:p>
          <a:p>
            <a:pPr>
              <a:spcBef>
                <a:spcPts val="600"/>
              </a:spcBef>
            </a:pPr>
            <a:r>
              <a:rPr lang="es" dirty="0"/>
              <a:t>Proceso de tres pasos:</a:t>
            </a:r>
          </a:p>
          <a:p>
            <a:pPr lvl="1">
              <a:spcBef>
                <a:spcPts val="600"/>
              </a:spcBef>
            </a:pPr>
            <a:r>
              <a:rPr lang="es" dirty="0"/>
              <a:t>Calcula un índice de agua diferencial normalizado modificado (MNDWI)</a:t>
            </a:r>
          </a:p>
          <a:p>
            <a:pPr lvl="1">
              <a:spcBef>
                <a:spcPts val="600"/>
              </a:spcBef>
            </a:pPr>
            <a:r>
              <a:rPr lang="es" dirty="0"/>
              <a:t>DSWE luego compara los valores de MNDWI con la banda 4 y la banda 7. Si se alcanzan los umbrales, el píxel se considera "inundado".</a:t>
            </a:r>
          </a:p>
          <a:p>
            <a:pPr lvl="1">
              <a:spcBef>
                <a:spcPts val="600"/>
              </a:spcBef>
            </a:pPr>
            <a:r>
              <a:rPr lang="es" dirty="0"/>
              <a:t>Calcula valores de agua superficial parcial a partir de píxeles que no son completamente puntos de agua</a:t>
            </a:r>
          </a:p>
          <a:p>
            <a:pPr lvl="1">
              <a:spcBef>
                <a:spcPts val="600"/>
              </a:spcBef>
            </a:pPr>
            <a:r>
              <a:rPr lang="es" dirty="0"/>
              <a:t>Contiene pruebas para diagnosticar aguas superficiales en píxeles de satélite con vegetación</a:t>
            </a:r>
          </a:p>
        </p:txBody>
      </p:sp>
    </p:spTree>
    <p:extLst>
      <p:ext uri="{BB962C8B-B14F-4D97-AF65-F5344CB8AC3E}">
        <p14:creationId xmlns:p14="http://schemas.microsoft.com/office/powerpoint/2010/main" val="368398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60E5-7AE5-011F-267E-38B89FD00841}"/>
              </a:ext>
            </a:extLst>
          </p:cNvPr>
          <p:cNvSpPr>
            <a:spLocks noGrp="1"/>
          </p:cNvSpPr>
          <p:nvPr>
            <p:ph type="title"/>
          </p:nvPr>
        </p:nvSpPr>
        <p:spPr>
          <a:xfrm>
            <a:off x="0" y="119849"/>
            <a:ext cx="12192000" cy="1325563"/>
          </a:xfrm>
        </p:spPr>
        <p:txBody>
          <a:bodyPr/>
          <a:lstStyle/>
          <a:p>
            <a:pPr algn="ctr"/>
            <a:r>
              <a:rPr lang="es" dirty="0"/>
              <a:t>Las pruebas del algoritmo de recuperación de satélites MOGWAI</a:t>
            </a:r>
          </a:p>
        </p:txBody>
      </p:sp>
      <p:sp>
        <p:nvSpPr>
          <p:cNvPr id="3" name="Content Placeholder 2">
            <a:extLst>
              <a:ext uri="{FF2B5EF4-FFF2-40B4-BE49-F238E27FC236}">
                <a16:creationId xmlns:a16="http://schemas.microsoft.com/office/drawing/2014/main" id="{3891F7D9-7598-F5CC-0C7C-5A8BF89F844D}"/>
              </a:ext>
            </a:extLst>
          </p:cNvPr>
          <p:cNvSpPr>
            <a:spLocks noGrp="1"/>
          </p:cNvSpPr>
          <p:nvPr>
            <p:ph idx="1"/>
          </p:nvPr>
        </p:nvSpPr>
        <p:spPr>
          <a:xfrm>
            <a:off x="646780" y="1601178"/>
            <a:ext cx="10515600" cy="5136973"/>
          </a:xfrm>
        </p:spPr>
        <p:txBody>
          <a:bodyPr>
            <a:normAutofit fontScale="25000" lnSpcReduction="20000"/>
          </a:bodyPr>
          <a:lstStyle/>
          <a:p>
            <a:pPr lvl="1"/>
            <a:r>
              <a:rPr lang="es" sz="7200" b="1" dirty="0"/>
              <a:t>Índice de agua diferencial normalizado modificado</a:t>
            </a:r>
          </a:p>
          <a:p>
            <a:pPr lvl="2"/>
            <a:r>
              <a:rPr lang="es" sz="6800" dirty="0">
                <a:solidFill>
                  <a:srgbClr val="000000"/>
                </a:solidFill>
                <a:effectLst/>
              </a:rPr>
              <a:t>( </a:t>
            </a:r>
            <a:r>
              <a:rPr lang="es" sz="6800" dirty="0" err="1">
                <a:solidFill>
                  <a:srgbClr val="000000"/>
                </a:solidFill>
                <a:effectLst/>
              </a:rPr>
              <a:t>VerdeB </a:t>
            </a:r>
            <a:r>
              <a:rPr lang="es" sz="6800" dirty="0">
                <a:solidFill>
                  <a:srgbClr val="000000"/>
                </a:solidFill>
                <a:effectLst/>
              </a:rPr>
              <a:t>- SWIR1B) / ( </a:t>
            </a:r>
            <a:r>
              <a:rPr lang="es" sz="6800" dirty="0" err="1">
                <a:solidFill>
                  <a:srgbClr val="000000"/>
                </a:solidFill>
                <a:effectLst/>
              </a:rPr>
              <a:t>VerdeB </a:t>
            </a:r>
            <a:r>
              <a:rPr lang="es" sz="6800" dirty="0">
                <a:solidFill>
                  <a:srgbClr val="000000"/>
                </a:solidFill>
                <a:effectLst/>
              </a:rPr>
              <a:t>+ SWIR1B)</a:t>
            </a:r>
          </a:p>
          <a:p>
            <a:pPr lvl="1"/>
            <a:endParaRPr lang="en-US" sz="7200" dirty="0">
              <a:solidFill>
                <a:srgbClr val="000000"/>
              </a:solidFill>
              <a:effectLst/>
            </a:endParaRPr>
          </a:p>
          <a:p>
            <a:pPr lvl="1"/>
            <a:r>
              <a:rPr lang="es" sz="7200" b="1" dirty="0">
                <a:solidFill>
                  <a:srgbClr val="000000"/>
                </a:solidFill>
                <a:effectLst/>
              </a:rPr>
              <a:t>Prueba de agua superficial parcial 1</a:t>
            </a:r>
            <a:endParaRPr lang="en-US" sz="7200" b="1" dirty="0">
              <a:solidFill>
                <a:srgbClr val="000000"/>
              </a:solidFill>
            </a:endParaRPr>
          </a:p>
          <a:p>
            <a:pPr lvl="2"/>
            <a:r>
              <a:rPr lang="es" sz="6800" dirty="0">
                <a:solidFill>
                  <a:srgbClr val="000000"/>
                </a:solidFill>
                <a:effectLst/>
              </a:rPr>
              <a:t>MNDWI &gt; -0.44, Banda NIR &lt; 1500 y banda SWIR &lt; 900 y NDVI &lt; 0.7</a:t>
            </a:r>
            <a:br>
              <a:rPr lang="en-US" sz="6800" dirty="0">
                <a:solidFill>
                  <a:srgbClr val="000000"/>
                </a:solidFill>
                <a:effectLst/>
              </a:rPr>
            </a:br>
            <a:endParaRPr lang="en-US" sz="6800" dirty="0">
              <a:solidFill>
                <a:srgbClr val="000000"/>
              </a:solidFill>
              <a:effectLst/>
            </a:endParaRPr>
          </a:p>
          <a:p>
            <a:pPr lvl="1"/>
            <a:r>
              <a:rPr lang="es" sz="7200" b="1" dirty="0">
                <a:solidFill>
                  <a:srgbClr val="000000"/>
                </a:solidFill>
              </a:rPr>
              <a:t>Prueba de agua superficial parcial 2</a:t>
            </a:r>
            <a:r>
              <a:rPr lang="es" sz="7200" b="1" dirty="0">
                <a:solidFill>
                  <a:srgbClr val="000000"/>
                </a:solidFill>
                <a:effectLst/>
              </a:rPr>
              <a:t> </a:t>
            </a:r>
          </a:p>
          <a:p>
            <a:pPr lvl="2"/>
            <a:r>
              <a:rPr lang="es" sz="6800" dirty="0"/>
              <a:t>MNDWI &gt; -0.5, SWIR1 &lt; 3000, SWIR2 &lt; 1000, NIR &lt; 2500, Azul &lt; 1000</a:t>
            </a:r>
            <a:endParaRPr lang="en-US" sz="6800" dirty="0">
              <a:solidFill>
                <a:srgbClr val="000000"/>
              </a:solidFill>
              <a:effectLst/>
            </a:endParaRPr>
          </a:p>
          <a:p>
            <a:pPr lvl="1"/>
            <a:endParaRPr lang="en-US" sz="7200" dirty="0">
              <a:solidFill>
                <a:srgbClr val="000000"/>
              </a:solidFill>
            </a:endParaRPr>
          </a:p>
          <a:p>
            <a:pPr lvl="1"/>
            <a:r>
              <a:rPr lang="es" sz="7200" b="1" dirty="0">
                <a:solidFill>
                  <a:srgbClr val="000000"/>
                </a:solidFill>
                <a:effectLst/>
              </a:rPr>
              <a:t>Relación espectral multibanda</a:t>
            </a:r>
          </a:p>
          <a:p>
            <a:pPr lvl="2"/>
            <a:r>
              <a:rPr lang="es" sz="8800" dirty="0">
                <a:solidFill>
                  <a:srgbClr val="000000"/>
                </a:solidFill>
                <a:effectLst/>
              </a:rPr>
              <a:t>Bandas verde + roja &gt; las bandas NIRB + SWIR1B</a:t>
            </a:r>
            <a:endParaRPr lang="en-US" sz="6800" dirty="0">
              <a:solidFill>
                <a:srgbClr val="000000"/>
              </a:solidFill>
              <a:effectLst/>
            </a:endParaRPr>
          </a:p>
          <a:p>
            <a:pPr lvl="1"/>
            <a:endParaRPr lang="en-US" sz="7200" dirty="0">
              <a:solidFill>
                <a:srgbClr val="000000"/>
              </a:solidFill>
            </a:endParaRPr>
          </a:p>
          <a:p>
            <a:pPr lvl="1"/>
            <a:r>
              <a:rPr lang="es" sz="7200" b="1" dirty="0">
                <a:solidFill>
                  <a:srgbClr val="000000"/>
                </a:solidFill>
                <a:effectLst/>
              </a:rPr>
              <a:t>Sombra de extensión de agua automatizada</a:t>
            </a:r>
          </a:p>
          <a:p>
            <a:pPr lvl="2"/>
            <a:r>
              <a:rPr lang="es" sz="7600" dirty="0">
                <a:solidFill>
                  <a:srgbClr val="000000"/>
                </a:solidFill>
                <a:effectLst/>
              </a:rPr>
              <a:t>(Banda verde * AWE_param1) + (MBSRN * AWE_param2) + (SWIR * AWE_param3) + Reflectancia de banda azul</a:t>
            </a:r>
          </a:p>
          <a:p>
            <a:pPr lvl="1"/>
            <a:r>
              <a:rPr lang="es" sz="7200" b="1" dirty="0">
                <a:solidFill>
                  <a:srgbClr val="000000"/>
                </a:solidFill>
                <a:effectLst/>
              </a:rPr>
              <a:t>Calcule el índice de vegetación de diferencia normalizada </a:t>
            </a:r>
            <a:r>
              <a:rPr lang="es" sz="7200" dirty="0">
                <a:solidFill>
                  <a:srgbClr val="000000"/>
                </a:solidFill>
                <a:effectLst/>
              </a:rPr>
              <a:t>:</a:t>
            </a:r>
          </a:p>
          <a:p>
            <a:pPr lvl="2"/>
            <a:r>
              <a:rPr lang="es" sz="6800" dirty="0">
                <a:solidFill>
                  <a:srgbClr val="000000"/>
                </a:solidFill>
                <a:effectLst/>
              </a:rPr>
              <a:t>((NIRB - </a:t>
            </a:r>
            <a:r>
              <a:rPr lang="es" sz="6800" dirty="0" err="1">
                <a:solidFill>
                  <a:srgbClr val="000000"/>
                </a:solidFill>
                <a:effectLst/>
              </a:rPr>
              <a:t>RojoB </a:t>
            </a:r>
            <a:r>
              <a:rPr lang="es" sz="6800" dirty="0">
                <a:solidFill>
                  <a:srgbClr val="000000"/>
                </a:solidFill>
                <a:effectLst/>
              </a:rPr>
              <a:t>) / (NIRB + </a:t>
            </a:r>
            <a:r>
              <a:rPr lang="es" sz="6800" dirty="0" err="1">
                <a:solidFill>
                  <a:srgbClr val="000000"/>
                </a:solidFill>
                <a:effectLst/>
              </a:rPr>
              <a:t>RojoB </a:t>
            </a:r>
            <a:r>
              <a:rPr lang="es" sz="6800" dirty="0">
                <a:solidFill>
                  <a:srgbClr val="000000"/>
                </a:solidFill>
                <a:effectLst/>
              </a:rPr>
              <a:t>))</a:t>
            </a:r>
          </a:p>
          <a:p>
            <a:pPr lvl="2"/>
            <a:endParaRPr lang="en-US" dirty="0">
              <a:solidFill>
                <a:srgbClr val="000000"/>
              </a:solidFill>
              <a:latin typeface="Menlo" panose="020B0609030804020204" pitchFamily="49" charset="0"/>
            </a:endParaRPr>
          </a:p>
          <a:p>
            <a:pPr marL="0" indent="0">
              <a:buNone/>
            </a:pPr>
            <a:r>
              <a:rPr lang="es" dirty="0">
                <a:solidFill>
                  <a:srgbClr val="000000"/>
                </a:solidFill>
                <a:latin typeface="Menlo" panose="020B0609030804020204" pitchFamily="49" charset="0"/>
              </a:rPr>
              <a:t>        </a:t>
            </a:r>
            <a:endParaRPr lang="en-US" dirty="0">
              <a:solidFill>
                <a:srgbClr val="000000"/>
              </a:solidFill>
              <a:effectLst/>
              <a:latin typeface="Menlo" panose="020B0609030804020204" pitchFamily="49" charset="0"/>
            </a:endParaRPr>
          </a:p>
          <a:p>
            <a:pPr marL="0" indent="0">
              <a:buNone/>
            </a:pPr>
            <a:endParaRPr lang="en-US" dirty="0">
              <a:solidFill>
                <a:srgbClr val="000000"/>
              </a:solidFill>
              <a:effectLst/>
              <a:latin typeface="Menlo" panose="020B0609030804020204" pitchFamily="49" charset="0"/>
            </a:endParaRPr>
          </a:p>
          <a:p>
            <a:endParaRPr lang="en-US" dirty="0"/>
          </a:p>
        </p:txBody>
      </p:sp>
    </p:spTree>
    <p:extLst>
      <p:ext uri="{BB962C8B-B14F-4D97-AF65-F5344CB8AC3E}">
        <p14:creationId xmlns:p14="http://schemas.microsoft.com/office/powerpoint/2010/main" val="2959830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C2E9DB9-515B-0227-71B1-3B5A09DE3F7D}"/>
              </a:ext>
            </a:extLst>
          </p:cNvPr>
          <p:cNvGraphicFramePr>
            <a:graphicFrameLocks noGrp="1"/>
          </p:cNvGraphicFramePr>
          <p:nvPr>
            <p:ph idx="1"/>
            <p:extLst>
              <p:ext uri="{D42A27DB-BD31-4B8C-83A1-F6EECF244321}">
                <p14:modId xmlns:p14="http://schemas.microsoft.com/office/powerpoint/2010/main" val="1031952199"/>
              </p:ext>
            </p:extLst>
          </p:nvPr>
        </p:nvGraphicFramePr>
        <p:xfrm>
          <a:off x="1224008" y="1623725"/>
          <a:ext cx="9743984" cy="4505166"/>
        </p:xfrm>
        <a:graphic>
          <a:graphicData uri="http://schemas.openxmlformats.org/drawingml/2006/table">
            <a:tbl>
              <a:tblPr firstRow="1" bandRow="1">
                <a:tableStyleId>{5C22544A-7EE6-4342-B048-85BDC9FD1C3A}</a:tableStyleId>
              </a:tblPr>
              <a:tblGrid>
                <a:gridCol w="1627441">
                  <a:extLst>
                    <a:ext uri="{9D8B030D-6E8A-4147-A177-3AD203B41FA5}">
                      <a16:colId xmlns:a16="http://schemas.microsoft.com/office/drawing/2014/main" val="987054594"/>
                    </a:ext>
                  </a:extLst>
                </a:gridCol>
                <a:gridCol w="2612854">
                  <a:extLst>
                    <a:ext uri="{9D8B030D-6E8A-4147-A177-3AD203B41FA5}">
                      <a16:colId xmlns:a16="http://schemas.microsoft.com/office/drawing/2014/main" val="1786997110"/>
                    </a:ext>
                  </a:extLst>
                </a:gridCol>
                <a:gridCol w="5503689">
                  <a:extLst>
                    <a:ext uri="{9D8B030D-6E8A-4147-A177-3AD203B41FA5}">
                      <a16:colId xmlns:a16="http://schemas.microsoft.com/office/drawing/2014/main" val="456790774"/>
                    </a:ext>
                  </a:extLst>
                </a:gridCol>
              </a:tblGrid>
              <a:tr h="599877">
                <a:tc>
                  <a:txBody>
                    <a:bodyPr/>
                    <a:lstStyle/>
                    <a:p>
                      <a:pPr algn="ctr"/>
                      <a:r>
                        <a:rPr lang="es" dirty="0"/>
                        <a:t>Valor de píxel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 dirty="0"/>
                        <a:t>Límite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 dirty="0"/>
                        <a:t>Interpretación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5619006"/>
                  </a:ext>
                </a:extLst>
              </a:tr>
              <a:tr h="394424">
                <a:tc>
                  <a:txBody>
                    <a:bodyPr/>
                    <a:lstStyle/>
                    <a:p>
                      <a:pPr algn="ctr"/>
                      <a:r>
                        <a:rPr lang="es" sz="1400" dirty="0"/>
                        <a:t>00000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 sz="1400" dirty="0"/>
                        <a:t>N / 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 sz="1400" dirty="0"/>
                        <a:t>No se cumplieron condiciones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6778737"/>
                  </a:ext>
                </a:extLst>
              </a:tr>
              <a:tr h="408373">
                <a:tc>
                  <a:txBody>
                    <a:bodyPr/>
                    <a:lstStyle/>
                    <a:p>
                      <a:pPr algn="ctr"/>
                      <a:r>
                        <a:rPr lang="es" sz="1400" dirty="0"/>
                        <a:t>00001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 sz="1400" dirty="0"/>
                        <a:t>MNDWI &gt; 0,124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 sz="1400" dirty="0"/>
                        <a:t>MNDWI superior al umbral del índice de humedad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7766948"/>
                  </a:ext>
                </a:extLst>
              </a:tr>
              <a:tr h="399495">
                <a:tc>
                  <a:txBody>
                    <a:bodyPr/>
                    <a:lstStyle/>
                    <a:p>
                      <a:pPr algn="ctr"/>
                      <a:r>
                        <a:rPr lang="es" sz="1400" dirty="0"/>
                        <a:t>00010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 sz="1400" dirty="0"/>
                        <a:t>MBSRV &gt; MBSRN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 sz="1400" dirty="0"/>
                        <a:t>MBSRV (verde + rojo) mayor que MBSRN (NIR + SWIR1)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81158458"/>
                  </a:ext>
                </a:extLst>
              </a:tr>
              <a:tr h="599877">
                <a:tc>
                  <a:txBody>
                    <a:bodyPr/>
                    <a:lstStyle/>
                    <a:p>
                      <a:pPr algn="ctr"/>
                      <a:r>
                        <a:rPr lang="es" sz="1400" dirty="0"/>
                        <a:t>00100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 sz="1400" dirty="0" err="1"/>
                        <a:t>AWEsh </a:t>
                      </a:r>
                      <a:r>
                        <a:rPr lang="es" sz="1400" dirty="0"/>
                        <a:t>&gt; 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 sz="1400" dirty="0"/>
                        <a:t>de sombra de extensión de agua automatizada ( </a:t>
                      </a:r>
                      <a:r>
                        <a:rPr lang="es" sz="1400" dirty="0" err="1"/>
                        <a:t>AWEsh </a:t>
                      </a:r>
                      <a:r>
                        <a:rPr lang="es" sz="1400" dirty="0"/>
                        <a:t>) devuelve un valor mayor que el umbral de sombra de extensión de agua automatizada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8470956"/>
                  </a:ext>
                </a:extLst>
              </a:tr>
              <a:tr h="599877">
                <a:tc>
                  <a:txBody>
                    <a:bodyPr/>
                    <a:lstStyle/>
                    <a:p>
                      <a:pPr algn="ctr"/>
                      <a:r>
                        <a:rPr lang="es" sz="1400" dirty="0"/>
                        <a:t>01000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 sz="1400" dirty="0"/>
                        <a:t>MNDWI &gt; -0,44 y </a:t>
                      </a:r>
                      <a:br>
                        <a:rPr lang="en-US" sz="1400" dirty="0"/>
                      </a:br>
                      <a:r>
                        <a:rPr lang="es" sz="1400" dirty="0"/>
                        <a:t>SWIR1 &lt; 900 y </a:t>
                      </a:r>
                      <a:br>
                        <a:rPr lang="en-US" sz="1400" dirty="0"/>
                      </a:br>
                      <a:r>
                        <a:rPr lang="es" sz="1400" dirty="0"/>
                        <a:t>NIR &lt; 1500 y </a:t>
                      </a:r>
                      <a:br>
                        <a:rPr lang="en-US" sz="1400" dirty="0"/>
                      </a:br>
                      <a:r>
                        <a:rPr lang="es" sz="1400" dirty="0"/>
                        <a:t>NDVI &lt; 0,7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 sz="1400" dirty="0"/>
                        <a:t>Las ecuaciones de agua superficial parcial 1 (PSW1) cumplen umbrales específicos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8030431"/>
                  </a:ext>
                </a:extLst>
              </a:tr>
              <a:tr h="599877">
                <a:tc>
                  <a:txBody>
                    <a:bodyPr/>
                    <a:lstStyle/>
                    <a:p>
                      <a:pPr algn="ctr"/>
                      <a:r>
                        <a:rPr lang="es" sz="1400" dirty="0"/>
                        <a:t>10000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 sz="1400" dirty="0"/>
                        <a:t>MNDWI &gt; -0.5 &amp;</a:t>
                      </a:r>
                    </a:p>
                    <a:p>
                      <a:pPr algn="ctr"/>
                      <a:r>
                        <a:rPr lang="es" sz="1400" dirty="0"/>
                        <a:t>SWIR1 &lt; 3000 y</a:t>
                      </a:r>
                    </a:p>
                    <a:p>
                      <a:pPr algn="ctr"/>
                      <a:r>
                        <a:rPr lang="es" sz="1400" dirty="0"/>
                        <a:t>SWIR2 &lt; 1000 y</a:t>
                      </a:r>
                    </a:p>
                    <a:p>
                      <a:pPr algn="ctr"/>
                      <a:r>
                        <a:rPr lang="es" sz="1400" dirty="0"/>
                        <a:t>NIR &lt; 2500 y</a:t>
                      </a:r>
                    </a:p>
                    <a:p>
                      <a:pPr algn="ctr"/>
                      <a:r>
                        <a:rPr lang="es" sz="1400" dirty="0"/>
                        <a:t>Azul &lt; 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s" sz="1400" dirty="0"/>
                        <a:t>Las ecuaciones de agua superficial parcial 2 (PSW2) cumplen umbrales específicos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5080021"/>
                  </a:ext>
                </a:extLst>
              </a:tr>
            </a:tbl>
          </a:graphicData>
        </a:graphic>
      </p:graphicFrame>
      <p:sp>
        <p:nvSpPr>
          <p:cNvPr id="5" name="Title 1">
            <a:extLst>
              <a:ext uri="{FF2B5EF4-FFF2-40B4-BE49-F238E27FC236}">
                <a16:creationId xmlns:a16="http://schemas.microsoft.com/office/drawing/2014/main" id="{BCFD1F99-24AC-7D78-71B6-1DA866663FEC}"/>
              </a:ext>
            </a:extLst>
          </p:cNvPr>
          <p:cNvSpPr>
            <a:spLocks noGrp="1"/>
          </p:cNvSpPr>
          <p:nvPr>
            <p:ph type="title"/>
          </p:nvPr>
        </p:nvSpPr>
        <p:spPr>
          <a:xfrm>
            <a:off x="0" y="119849"/>
            <a:ext cx="12192000" cy="1325563"/>
          </a:xfrm>
        </p:spPr>
        <p:txBody>
          <a:bodyPr/>
          <a:lstStyle/>
          <a:p>
            <a:pPr algn="ctr"/>
            <a:r>
              <a:rPr lang="es" dirty="0"/>
              <a:t>Las pruebas del algoritmo de recuperación de satélites MOGWAI</a:t>
            </a:r>
          </a:p>
        </p:txBody>
      </p:sp>
    </p:spTree>
    <p:extLst>
      <p:ext uri="{BB962C8B-B14F-4D97-AF65-F5344CB8AC3E}">
        <p14:creationId xmlns:p14="http://schemas.microsoft.com/office/powerpoint/2010/main" val="3154237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F57321A8-64A1-D342-F252-C046090AEC30}"/>
              </a:ext>
            </a:extLst>
          </p:cNvPr>
          <p:cNvGraphicFramePr>
            <a:graphicFrameLocks noGrp="1"/>
          </p:cNvGraphicFramePr>
          <p:nvPr>
            <p:extLst>
              <p:ext uri="{D42A27DB-BD31-4B8C-83A1-F6EECF244321}">
                <p14:modId xmlns:p14="http://schemas.microsoft.com/office/powerpoint/2010/main" val="1487585705"/>
              </p:ext>
            </p:extLst>
          </p:nvPr>
        </p:nvGraphicFramePr>
        <p:xfrm>
          <a:off x="749423" y="1548646"/>
          <a:ext cx="10515600" cy="4306726"/>
        </p:xfrm>
        <a:graphic>
          <a:graphicData uri="http://schemas.openxmlformats.org/drawingml/2006/table">
            <a:tbl>
              <a:tblPr firstRow="1" bandRow="1">
                <a:tableStyleId>{5C22544A-7EE6-4342-B048-85BDC9FD1C3A}</a:tableStyleId>
              </a:tblPr>
              <a:tblGrid>
                <a:gridCol w="1500286">
                  <a:extLst>
                    <a:ext uri="{9D8B030D-6E8A-4147-A177-3AD203B41FA5}">
                      <a16:colId xmlns:a16="http://schemas.microsoft.com/office/drawing/2014/main" val="529550916"/>
                    </a:ext>
                  </a:extLst>
                </a:gridCol>
                <a:gridCol w="6148566">
                  <a:extLst>
                    <a:ext uri="{9D8B030D-6E8A-4147-A177-3AD203B41FA5}">
                      <a16:colId xmlns:a16="http://schemas.microsoft.com/office/drawing/2014/main" val="1568310343"/>
                    </a:ext>
                  </a:extLst>
                </a:gridCol>
                <a:gridCol w="2866748">
                  <a:extLst>
                    <a:ext uri="{9D8B030D-6E8A-4147-A177-3AD203B41FA5}">
                      <a16:colId xmlns:a16="http://schemas.microsoft.com/office/drawing/2014/main" val="969445230"/>
                    </a:ext>
                  </a:extLst>
                </a:gridCol>
              </a:tblGrid>
              <a:tr h="437504">
                <a:tc>
                  <a:txBody>
                    <a:bodyPr/>
                    <a:lstStyle/>
                    <a:p>
                      <a:pPr algn="ctr"/>
                      <a:r>
                        <a:rPr lang="es" dirty="0"/>
                        <a:t>Opciones de resultados</a:t>
                      </a:r>
                    </a:p>
                  </a:txBody>
                  <a:tcPr/>
                </a:tc>
                <a:tc>
                  <a:txBody>
                    <a:bodyPr/>
                    <a:lstStyle/>
                    <a:p>
                      <a:pPr algn="ctr"/>
                      <a:r>
                        <a:rPr lang="es" dirty="0"/>
                        <a:t>Límite</a:t>
                      </a:r>
                    </a:p>
                  </a:txBody>
                  <a:tcPr/>
                </a:tc>
                <a:tc>
                  <a:txBody>
                    <a:bodyPr/>
                    <a:lstStyle/>
                    <a:p>
                      <a:pPr algn="ctr"/>
                      <a:r>
                        <a:rPr lang="es" dirty="0"/>
                        <a:t>Interpretación</a:t>
                      </a:r>
                    </a:p>
                  </a:txBody>
                  <a:tcPr/>
                </a:tc>
                <a:extLst>
                  <a:ext uri="{0D108BD9-81ED-4DB2-BD59-A6C34878D82A}">
                    <a16:rowId xmlns:a16="http://schemas.microsoft.com/office/drawing/2014/main" val="565730446"/>
                  </a:ext>
                </a:extLst>
              </a:tr>
              <a:tr h="437504">
                <a:tc>
                  <a:txBody>
                    <a:bodyPr/>
                    <a:lstStyle/>
                    <a:p>
                      <a:pPr algn="ctr"/>
                      <a:r>
                        <a:rPr lang="es" dirty="0"/>
                        <a:t>0</a:t>
                      </a:r>
                    </a:p>
                  </a:txBody>
                  <a:tcPr/>
                </a:tc>
                <a:tc>
                  <a:txBody>
                    <a:bodyPr/>
                    <a:lstStyle/>
                    <a:p>
                      <a:pPr algn="ctr"/>
                      <a:r>
                        <a:rPr lang="es" dirty="0"/>
                        <a:t>0-1 pruebas verdaderas (0, 1, 10, 100, 1000)</a:t>
                      </a:r>
                    </a:p>
                  </a:txBody>
                  <a:tcPr/>
                </a:tc>
                <a:tc>
                  <a:txBody>
                    <a:bodyPr/>
                    <a:lstStyle/>
                    <a:p>
                      <a:pPr algn="ctr"/>
                      <a:r>
                        <a:rPr lang="es" dirty="0"/>
                        <a:t>no agua</a:t>
                      </a:r>
                    </a:p>
                  </a:txBody>
                  <a:tcPr anchor="ctr"/>
                </a:tc>
                <a:extLst>
                  <a:ext uri="{0D108BD9-81ED-4DB2-BD59-A6C34878D82A}">
                    <a16:rowId xmlns:a16="http://schemas.microsoft.com/office/drawing/2014/main" val="2542773959"/>
                  </a:ext>
                </a:extLst>
              </a:tr>
              <a:tr h="755143">
                <a:tc>
                  <a:txBody>
                    <a:bodyPr/>
                    <a:lstStyle/>
                    <a:p>
                      <a:pPr algn="ctr"/>
                      <a:r>
                        <a:rPr lang="es" dirty="0"/>
                        <a:t>1</a:t>
                      </a:r>
                    </a:p>
                  </a:txBody>
                  <a:tcPr/>
                </a:tc>
                <a:tc>
                  <a:txBody>
                    <a:bodyPr/>
                    <a:lstStyle/>
                    <a:p>
                      <a:pPr algn="ctr"/>
                      <a:r>
                        <a:rPr lang="es" dirty="0"/>
                        <a:t>Si 4 o 5 de las pruebas son verdaderas </a:t>
                      </a:r>
                      <a:br>
                        <a:rPr lang="en-US" dirty="0"/>
                      </a:br>
                      <a:r>
                        <a:rPr lang="es" dirty="0"/>
                        <a:t>(1111, 10111, 11011, 11101, 11110, 11111)</a:t>
                      </a:r>
                    </a:p>
                  </a:txBody>
                  <a:tcPr/>
                </a:tc>
                <a:tc>
                  <a:txBody>
                    <a:bodyPr/>
                    <a:lstStyle/>
                    <a:p>
                      <a:pPr algn="ctr"/>
                      <a:r>
                        <a:rPr lang="es" dirty="0"/>
                        <a:t>Agua </a:t>
                      </a:r>
                      <a:br>
                        <a:rPr lang="en-US" dirty="0"/>
                      </a:br>
                      <a:r>
                        <a:rPr lang="es" dirty="0"/>
                        <a:t>alta confianza</a:t>
                      </a:r>
                    </a:p>
                  </a:txBody>
                  <a:tcPr anchor="ctr"/>
                </a:tc>
                <a:extLst>
                  <a:ext uri="{0D108BD9-81ED-4DB2-BD59-A6C34878D82A}">
                    <a16:rowId xmlns:a16="http://schemas.microsoft.com/office/drawing/2014/main" val="2802193043"/>
                  </a:ext>
                </a:extLst>
              </a:tr>
              <a:tr h="1078776">
                <a:tc>
                  <a:txBody>
                    <a:bodyPr/>
                    <a:lstStyle/>
                    <a:p>
                      <a:pPr algn="ctr"/>
                      <a:r>
                        <a:rPr lang="es" dirty="0"/>
                        <a:t>2</a:t>
                      </a:r>
                    </a:p>
                  </a:txBody>
                  <a:tcPr/>
                </a:tc>
                <a:tc>
                  <a:txBody>
                    <a:bodyPr/>
                    <a:lstStyle/>
                    <a:p>
                      <a:pPr algn="ctr"/>
                      <a:r>
                        <a:rPr lang="es" dirty="0"/>
                        <a:t>3 pruebas verdaderas </a:t>
                      </a:r>
                      <a:br>
                        <a:rPr lang="en-US" dirty="0"/>
                      </a:br>
                      <a:r>
                        <a:rPr lang="es" dirty="0"/>
                        <a:t>(111, 1011, 1101, 1110, 10011, 10101, 10110, 11001, 11010, 11100)</a:t>
                      </a:r>
                    </a:p>
                  </a:txBody>
                  <a:tcPr/>
                </a:tc>
                <a:tc>
                  <a:txBody>
                    <a:bodyPr/>
                    <a:lstStyle/>
                    <a:p>
                      <a:pPr algn="ctr"/>
                      <a:r>
                        <a:rPr lang="es" dirty="0"/>
                        <a:t>Confianza moderada del agua</a:t>
                      </a:r>
                      <a:br>
                        <a:rPr lang="en-US" dirty="0"/>
                      </a:br>
                      <a:endParaRPr lang="en-US" dirty="0"/>
                    </a:p>
                  </a:txBody>
                  <a:tcPr anchor="ctr"/>
                </a:tc>
                <a:extLst>
                  <a:ext uri="{0D108BD9-81ED-4DB2-BD59-A6C34878D82A}">
                    <a16:rowId xmlns:a16="http://schemas.microsoft.com/office/drawing/2014/main" val="1245838740"/>
                  </a:ext>
                </a:extLst>
              </a:tr>
              <a:tr h="437504">
                <a:tc>
                  <a:txBody>
                    <a:bodyPr/>
                    <a:lstStyle/>
                    <a:p>
                      <a:pPr algn="ctr"/>
                      <a:r>
                        <a:rPr lang="es" dirty="0"/>
                        <a:t>3</a:t>
                      </a:r>
                    </a:p>
                  </a:txBody>
                  <a:tcPr/>
                </a:tc>
                <a:tc>
                  <a:txBody>
                    <a:bodyPr/>
                    <a:lstStyle/>
                    <a:p>
                      <a:pPr algn="ctr"/>
                      <a:r>
                        <a:rPr lang="es" dirty="0"/>
                        <a:t>Las pruebas PSW1 y PSW2 son verdaderas </a:t>
                      </a:r>
                      <a:br>
                        <a:rPr lang="en-US" dirty="0"/>
                      </a:br>
                      <a:r>
                        <a:rPr lang="es" dirty="0"/>
                        <a:t>(11000)</a:t>
                      </a:r>
                    </a:p>
                  </a:txBody>
                  <a:tcPr/>
                </a:tc>
                <a:tc>
                  <a:txBody>
                    <a:bodyPr/>
                    <a:lstStyle/>
                    <a:p>
                      <a:pPr algn="ctr"/>
                      <a:r>
                        <a:rPr lang="es" dirty="0"/>
                        <a:t>Humedal potencial</a:t>
                      </a:r>
                    </a:p>
                  </a:txBody>
                  <a:tcPr anchor="ctr"/>
                </a:tc>
                <a:extLst>
                  <a:ext uri="{0D108BD9-81ED-4DB2-BD59-A6C34878D82A}">
                    <a16:rowId xmlns:a16="http://schemas.microsoft.com/office/drawing/2014/main" val="1820862002"/>
                  </a:ext>
                </a:extLst>
              </a:tr>
              <a:tr h="755143">
                <a:tc>
                  <a:txBody>
                    <a:bodyPr/>
                    <a:lstStyle/>
                    <a:p>
                      <a:pPr algn="ctr"/>
                      <a:r>
                        <a:rPr lang="es" dirty="0"/>
                        <a:t>4</a:t>
                      </a:r>
                    </a:p>
                  </a:txBody>
                  <a:tcPr/>
                </a:tc>
                <a:tc>
                  <a:txBody>
                    <a:bodyPr/>
                    <a:lstStyle/>
                    <a:p>
                      <a:pPr algn="ctr"/>
                      <a:r>
                        <a:rPr lang="es" dirty="0"/>
                        <a:t>1-2 pruebas verdaderas </a:t>
                      </a:r>
                      <a:br>
                        <a:rPr lang="en-US" dirty="0"/>
                      </a:br>
                      <a:r>
                        <a:rPr lang="es" dirty="0"/>
                        <a:t>(11, 101, 110, 1001, 1010, 1100, 10000, 10001, 10010, 10100)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 dirty="0"/>
                        <a:t>Agua o humedal </a:t>
                      </a:r>
                      <a:br>
                        <a:rPr lang="en-US" dirty="0"/>
                      </a:br>
                      <a:r>
                        <a:rPr lang="es" dirty="0"/>
                        <a:t>(nivel de confianza bajo)</a:t>
                      </a:r>
                    </a:p>
                  </a:txBody>
                  <a:tcPr anchor="ctr"/>
                </a:tc>
                <a:extLst>
                  <a:ext uri="{0D108BD9-81ED-4DB2-BD59-A6C34878D82A}">
                    <a16:rowId xmlns:a16="http://schemas.microsoft.com/office/drawing/2014/main" val="3163402690"/>
                  </a:ext>
                </a:extLst>
              </a:tr>
            </a:tbl>
          </a:graphicData>
        </a:graphic>
      </p:graphicFrame>
      <p:sp>
        <p:nvSpPr>
          <p:cNvPr id="5" name="Title 1">
            <a:extLst>
              <a:ext uri="{FF2B5EF4-FFF2-40B4-BE49-F238E27FC236}">
                <a16:creationId xmlns:a16="http://schemas.microsoft.com/office/drawing/2014/main" id="{0AD0B400-37F7-B8AD-FF05-4AF87D6E10C3}"/>
              </a:ext>
            </a:extLst>
          </p:cNvPr>
          <p:cNvSpPr txBox="1">
            <a:spLocks/>
          </p:cNvSpPr>
          <p:nvPr/>
        </p:nvSpPr>
        <p:spPr>
          <a:xfrm>
            <a:off x="0" y="119849"/>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 dirty="0"/>
              <a:t>La matriz de resultados del algoritmo MOGWAI</a:t>
            </a:r>
          </a:p>
        </p:txBody>
      </p:sp>
    </p:spTree>
    <p:extLst>
      <p:ext uri="{BB962C8B-B14F-4D97-AF65-F5344CB8AC3E}">
        <p14:creationId xmlns:p14="http://schemas.microsoft.com/office/powerpoint/2010/main" val="359794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D6E49C-CCB7-6EDE-FED6-3B9DFA64B740}"/>
              </a:ext>
            </a:extLst>
          </p:cNvPr>
          <p:cNvPicPr>
            <a:picLocks noChangeAspect="1"/>
          </p:cNvPicPr>
          <p:nvPr/>
        </p:nvPicPr>
        <p:blipFill rotWithShape="1">
          <a:blip r:embed="rId2">
            <a:extLst>
              <a:ext uri="{28A0092B-C50C-407E-A947-70E740481C1C}">
                <a14:useLocalDpi xmlns:a14="http://schemas.microsoft.com/office/drawing/2010/main"/>
              </a:ext>
            </a:extLst>
          </a:blip>
          <a:srcRect t="-970" b="6184"/>
          <a:stretch/>
        </p:blipFill>
        <p:spPr>
          <a:xfrm>
            <a:off x="7051364" y="3307305"/>
            <a:ext cx="3466705" cy="3522672"/>
          </a:xfrm>
          <a:prstGeom prst="rect">
            <a:avLst/>
          </a:prstGeom>
        </p:spPr>
      </p:pic>
      <p:pic>
        <p:nvPicPr>
          <p:cNvPr id="7" name="Picture 6">
            <a:extLst>
              <a:ext uri="{FF2B5EF4-FFF2-40B4-BE49-F238E27FC236}">
                <a16:creationId xmlns:a16="http://schemas.microsoft.com/office/drawing/2014/main" id="{D5265F6B-8AC3-CBA1-1D68-ED01E469F001}"/>
              </a:ext>
            </a:extLst>
          </p:cNvPr>
          <p:cNvPicPr>
            <a:picLocks noChangeAspect="1"/>
          </p:cNvPicPr>
          <p:nvPr/>
        </p:nvPicPr>
        <p:blipFill rotWithShape="1">
          <a:blip r:embed="rId3">
            <a:extLst>
              <a:ext uri="{28A0092B-C50C-407E-A947-70E740481C1C}">
                <a14:useLocalDpi xmlns:a14="http://schemas.microsoft.com/office/drawing/2010/main"/>
              </a:ext>
            </a:extLst>
          </a:blip>
          <a:srcRect t="-2874" b="8089"/>
          <a:stretch/>
        </p:blipFill>
        <p:spPr>
          <a:xfrm>
            <a:off x="1074466" y="828431"/>
            <a:ext cx="4668822" cy="2995654"/>
          </a:xfrm>
          <a:prstGeom prst="rect">
            <a:avLst/>
          </a:prstGeom>
        </p:spPr>
      </p:pic>
      <p:pic>
        <p:nvPicPr>
          <p:cNvPr id="9" name="Content Placeholder 4">
            <a:extLst>
              <a:ext uri="{FF2B5EF4-FFF2-40B4-BE49-F238E27FC236}">
                <a16:creationId xmlns:a16="http://schemas.microsoft.com/office/drawing/2014/main" id="{0A652408-B355-8297-DA4B-6CAFAD65EDE2}"/>
              </a:ext>
            </a:extLst>
          </p:cNvPr>
          <p:cNvPicPr>
            <a:picLocks noChangeAspect="1"/>
          </p:cNvPicPr>
          <p:nvPr/>
        </p:nvPicPr>
        <p:blipFill rotWithShape="1">
          <a:blip r:embed="rId4">
            <a:extLst>
              <a:ext uri="{28A0092B-C50C-407E-A947-70E740481C1C}">
                <a14:useLocalDpi xmlns:a14="http://schemas.microsoft.com/office/drawing/2010/main"/>
              </a:ext>
            </a:extLst>
          </a:blip>
          <a:srcRect b="5214"/>
          <a:stretch/>
        </p:blipFill>
        <p:spPr>
          <a:xfrm>
            <a:off x="1096429" y="3862346"/>
            <a:ext cx="4668822" cy="2995654"/>
          </a:xfrm>
          <a:prstGeom prst="rect">
            <a:avLst/>
          </a:prstGeom>
        </p:spPr>
      </p:pic>
      <p:sp>
        <p:nvSpPr>
          <p:cNvPr id="2" name="Title 1">
            <a:extLst>
              <a:ext uri="{FF2B5EF4-FFF2-40B4-BE49-F238E27FC236}">
                <a16:creationId xmlns:a16="http://schemas.microsoft.com/office/drawing/2014/main" id="{37319B4B-93C6-25AA-2201-18F222871DA8}"/>
              </a:ext>
            </a:extLst>
          </p:cNvPr>
          <p:cNvSpPr>
            <a:spLocks noGrp="1"/>
          </p:cNvSpPr>
          <p:nvPr>
            <p:ph type="title"/>
          </p:nvPr>
        </p:nvSpPr>
        <p:spPr>
          <a:xfrm>
            <a:off x="0" y="-305503"/>
            <a:ext cx="11117534" cy="1413286"/>
          </a:xfrm>
        </p:spPr>
        <p:txBody>
          <a:bodyPr/>
          <a:lstStyle/>
          <a:p>
            <a:r>
              <a:rPr lang="es" dirty="0"/>
              <a:t>Ejemplos de bandas espectrales de MODIS</a:t>
            </a:r>
          </a:p>
        </p:txBody>
      </p:sp>
      <p:sp>
        <p:nvSpPr>
          <p:cNvPr id="3" name="TextBox 2">
            <a:extLst>
              <a:ext uri="{FF2B5EF4-FFF2-40B4-BE49-F238E27FC236}">
                <a16:creationId xmlns:a16="http://schemas.microsoft.com/office/drawing/2014/main" id="{FAFCC363-A210-B416-94AC-E8E03B2D9BC7}"/>
              </a:ext>
            </a:extLst>
          </p:cNvPr>
          <p:cNvSpPr txBox="1"/>
          <p:nvPr/>
        </p:nvSpPr>
        <p:spPr>
          <a:xfrm>
            <a:off x="6901060" y="1298914"/>
            <a:ext cx="3154646" cy="369332"/>
          </a:xfrm>
          <a:prstGeom prst="rect">
            <a:avLst/>
          </a:prstGeom>
          <a:noFill/>
        </p:spPr>
        <p:txBody>
          <a:bodyPr wrap="none" rtlCol="0">
            <a:spAutoFit/>
          </a:bodyPr>
          <a:lstStyle/>
          <a:p>
            <a:r>
              <a:rPr lang="es" dirty="0"/>
              <a:t>Laguna Mar Chiquita, Argentina</a:t>
            </a:r>
          </a:p>
        </p:txBody>
      </p:sp>
      <p:sp>
        <p:nvSpPr>
          <p:cNvPr id="4" name="TextBox 3">
            <a:extLst>
              <a:ext uri="{FF2B5EF4-FFF2-40B4-BE49-F238E27FC236}">
                <a16:creationId xmlns:a16="http://schemas.microsoft.com/office/drawing/2014/main" id="{F5A28D47-46CE-BDEF-7952-D4519687B14E}"/>
              </a:ext>
            </a:extLst>
          </p:cNvPr>
          <p:cNvSpPr txBox="1"/>
          <p:nvPr/>
        </p:nvSpPr>
        <p:spPr>
          <a:xfrm>
            <a:off x="4966327" y="933355"/>
            <a:ext cx="676724" cy="369332"/>
          </a:xfrm>
          <a:prstGeom prst="rect">
            <a:avLst/>
          </a:prstGeom>
          <a:noFill/>
        </p:spPr>
        <p:txBody>
          <a:bodyPr wrap="none" rtlCol="0">
            <a:spAutoFit/>
          </a:bodyPr>
          <a:lstStyle/>
          <a:p>
            <a:r>
              <a:rPr lang="es" dirty="0"/>
              <a:t>SWIR</a:t>
            </a:r>
          </a:p>
        </p:txBody>
      </p:sp>
      <p:sp>
        <p:nvSpPr>
          <p:cNvPr id="6" name="TextBox 5">
            <a:extLst>
              <a:ext uri="{FF2B5EF4-FFF2-40B4-BE49-F238E27FC236}">
                <a16:creationId xmlns:a16="http://schemas.microsoft.com/office/drawing/2014/main" id="{ED7C47D9-9AC5-8D10-3A91-76C261A99E0C}"/>
              </a:ext>
            </a:extLst>
          </p:cNvPr>
          <p:cNvSpPr txBox="1"/>
          <p:nvPr/>
        </p:nvSpPr>
        <p:spPr>
          <a:xfrm>
            <a:off x="4458483" y="3900607"/>
            <a:ext cx="1306768" cy="369332"/>
          </a:xfrm>
          <a:prstGeom prst="rect">
            <a:avLst/>
          </a:prstGeom>
          <a:noFill/>
        </p:spPr>
        <p:txBody>
          <a:bodyPr wrap="none" rtlCol="0">
            <a:spAutoFit/>
          </a:bodyPr>
          <a:lstStyle/>
          <a:p>
            <a:r>
              <a:rPr lang="es" dirty="0"/>
              <a:t>Azul/Visible</a:t>
            </a:r>
          </a:p>
        </p:txBody>
      </p:sp>
      <p:sp>
        <p:nvSpPr>
          <p:cNvPr id="8" name="TextBox 7">
            <a:extLst>
              <a:ext uri="{FF2B5EF4-FFF2-40B4-BE49-F238E27FC236}">
                <a16:creationId xmlns:a16="http://schemas.microsoft.com/office/drawing/2014/main" id="{40002579-C833-8022-AD12-92E25906296A}"/>
              </a:ext>
            </a:extLst>
          </p:cNvPr>
          <p:cNvSpPr txBox="1"/>
          <p:nvPr/>
        </p:nvSpPr>
        <p:spPr>
          <a:xfrm>
            <a:off x="9271758" y="3453730"/>
            <a:ext cx="1306768" cy="369332"/>
          </a:xfrm>
          <a:prstGeom prst="rect">
            <a:avLst/>
          </a:prstGeom>
          <a:noFill/>
        </p:spPr>
        <p:txBody>
          <a:bodyPr wrap="none" rtlCol="0">
            <a:spAutoFit/>
          </a:bodyPr>
          <a:lstStyle/>
          <a:p>
            <a:r>
              <a:rPr lang="es" dirty="0"/>
              <a:t>Azul/Visible</a:t>
            </a:r>
          </a:p>
        </p:txBody>
      </p:sp>
      <p:sp>
        <p:nvSpPr>
          <p:cNvPr id="10" name="TextBox 9">
            <a:extLst>
              <a:ext uri="{FF2B5EF4-FFF2-40B4-BE49-F238E27FC236}">
                <a16:creationId xmlns:a16="http://schemas.microsoft.com/office/drawing/2014/main" id="{2F1E295A-DADF-BA6F-46A9-2EAFC29AAEAC}"/>
              </a:ext>
            </a:extLst>
          </p:cNvPr>
          <p:cNvSpPr txBox="1"/>
          <p:nvPr/>
        </p:nvSpPr>
        <p:spPr>
          <a:xfrm>
            <a:off x="1096975" y="929582"/>
            <a:ext cx="1418978" cy="369332"/>
          </a:xfrm>
          <a:prstGeom prst="rect">
            <a:avLst/>
          </a:prstGeom>
          <a:noFill/>
        </p:spPr>
        <p:txBody>
          <a:bodyPr wrap="none" rtlCol="0">
            <a:spAutoFit/>
          </a:bodyPr>
          <a:lstStyle/>
          <a:p>
            <a:r>
              <a:rPr lang="es" dirty="0"/>
              <a:t>Julio de 2005</a:t>
            </a:r>
          </a:p>
        </p:txBody>
      </p:sp>
      <p:sp>
        <p:nvSpPr>
          <p:cNvPr id="11" name="TextBox 10">
            <a:extLst>
              <a:ext uri="{FF2B5EF4-FFF2-40B4-BE49-F238E27FC236}">
                <a16:creationId xmlns:a16="http://schemas.microsoft.com/office/drawing/2014/main" id="{6DA7E430-C69E-4FAD-45B2-9EE398AFC1F2}"/>
              </a:ext>
            </a:extLst>
          </p:cNvPr>
          <p:cNvSpPr txBox="1"/>
          <p:nvPr/>
        </p:nvSpPr>
        <p:spPr>
          <a:xfrm>
            <a:off x="1074466" y="3877658"/>
            <a:ext cx="1418978" cy="369332"/>
          </a:xfrm>
          <a:prstGeom prst="rect">
            <a:avLst/>
          </a:prstGeom>
          <a:noFill/>
        </p:spPr>
        <p:txBody>
          <a:bodyPr wrap="none" rtlCol="0">
            <a:spAutoFit/>
          </a:bodyPr>
          <a:lstStyle/>
          <a:p>
            <a:r>
              <a:rPr lang="es" dirty="0"/>
              <a:t>Julio de 2005</a:t>
            </a:r>
          </a:p>
        </p:txBody>
      </p:sp>
    </p:spTree>
    <p:extLst>
      <p:ext uri="{BB962C8B-B14F-4D97-AF65-F5344CB8AC3E}">
        <p14:creationId xmlns:p14="http://schemas.microsoft.com/office/powerpoint/2010/main" val="3000638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1154-47EC-B79B-0D1C-3AB526E270F3}"/>
              </a:ext>
            </a:extLst>
          </p:cNvPr>
          <p:cNvSpPr>
            <a:spLocks noGrp="1"/>
          </p:cNvSpPr>
          <p:nvPr>
            <p:ph type="title"/>
          </p:nvPr>
        </p:nvSpPr>
        <p:spPr>
          <a:xfrm>
            <a:off x="257452" y="129547"/>
            <a:ext cx="10515600" cy="929514"/>
          </a:xfrm>
        </p:spPr>
        <p:txBody>
          <a:bodyPr/>
          <a:lstStyle/>
          <a:p>
            <a:r>
              <a:rPr lang="es" dirty="0"/>
              <a:t>Resultados MOGWAI</a:t>
            </a:r>
          </a:p>
        </p:txBody>
      </p:sp>
      <p:sp>
        <p:nvSpPr>
          <p:cNvPr id="3" name="TextBox 2">
            <a:extLst>
              <a:ext uri="{FF2B5EF4-FFF2-40B4-BE49-F238E27FC236}">
                <a16:creationId xmlns:a16="http://schemas.microsoft.com/office/drawing/2014/main" id="{1EEB05AC-43B2-1298-17C3-FB46A1431978}"/>
              </a:ext>
            </a:extLst>
          </p:cNvPr>
          <p:cNvSpPr txBox="1"/>
          <p:nvPr/>
        </p:nvSpPr>
        <p:spPr>
          <a:xfrm>
            <a:off x="5984104" y="1615612"/>
            <a:ext cx="1182375" cy="369332"/>
          </a:xfrm>
          <a:prstGeom prst="rect">
            <a:avLst/>
          </a:prstGeom>
          <a:noFill/>
        </p:spPr>
        <p:txBody>
          <a:bodyPr wrap="none" rtlCol="0">
            <a:spAutoFit/>
          </a:bodyPr>
          <a:lstStyle/>
          <a:p>
            <a:r>
              <a:rPr lang="es" dirty="0"/>
              <a:t>Julio, 2022</a:t>
            </a:r>
          </a:p>
        </p:txBody>
      </p:sp>
      <p:sp>
        <p:nvSpPr>
          <p:cNvPr id="4" name="TextBox 3">
            <a:extLst>
              <a:ext uri="{FF2B5EF4-FFF2-40B4-BE49-F238E27FC236}">
                <a16:creationId xmlns:a16="http://schemas.microsoft.com/office/drawing/2014/main" id="{4E81567F-5DF2-5D73-167E-A27592C2140C}"/>
              </a:ext>
            </a:extLst>
          </p:cNvPr>
          <p:cNvSpPr txBox="1"/>
          <p:nvPr/>
        </p:nvSpPr>
        <p:spPr>
          <a:xfrm>
            <a:off x="504527" y="1059061"/>
            <a:ext cx="9273629" cy="646331"/>
          </a:xfrm>
          <a:prstGeom prst="rect">
            <a:avLst/>
          </a:prstGeom>
          <a:noFill/>
        </p:spPr>
        <p:txBody>
          <a:bodyPr wrap="none" rtlCol="0">
            <a:spAutoFit/>
          </a:bodyPr>
          <a:lstStyle/>
          <a:p>
            <a:r>
              <a:rPr lang="es" dirty="0"/>
              <a:t>Resultados vistos en el software QGIS, con imágenes satelitales de Google Earth como referencia </a:t>
            </a:r>
            <a:br>
              <a:rPr lang="es" dirty="0"/>
            </a:br>
            <a:r>
              <a:rPr lang="es" dirty="0"/>
              <a:t>(resultados MOGWAI en la imagen de la derecha)</a:t>
            </a:r>
          </a:p>
        </p:txBody>
      </p:sp>
      <p:sp>
        <p:nvSpPr>
          <p:cNvPr id="5" name="TextBox 4">
            <a:extLst>
              <a:ext uri="{FF2B5EF4-FFF2-40B4-BE49-F238E27FC236}">
                <a16:creationId xmlns:a16="http://schemas.microsoft.com/office/drawing/2014/main" id="{E3C08608-2EFA-5B10-75FB-8D43D158B44F}"/>
              </a:ext>
            </a:extLst>
          </p:cNvPr>
          <p:cNvSpPr txBox="1"/>
          <p:nvPr/>
        </p:nvSpPr>
        <p:spPr>
          <a:xfrm>
            <a:off x="7362291" y="1615612"/>
            <a:ext cx="3451522" cy="369332"/>
          </a:xfrm>
          <a:prstGeom prst="rect">
            <a:avLst/>
          </a:prstGeom>
          <a:noFill/>
        </p:spPr>
        <p:txBody>
          <a:bodyPr wrap="none" rtlCol="0">
            <a:spAutoFit/>
          </a:bodyPr>
          <a:lstStyle/>
          <a:p>
            <a:r>
              <a:rPr lang="es" dirty="0"/>
              <a:t>Área azul: agua superficial detectada</a:t>
            </a:r>
          </a:p>
        </p:txBody>
      </p:sp>
      <p:pic>
        <p:nvPicPr>
          <p:cNvPr id="6" name="Content Placeholder 5">
            <a:extLst>
              <a:ext uri="{FF2B5EF4-FFF2-40B4-BE49-F238E27FC236}">
                <a16:creationId xmlns:a16="http://schemas.microsoft.com/office/drawing/2014/main" id="{01041691-A8CD-7F6F-47D9-9640BEA97BCB}"/>
              </a:ext>
            </a:extLst>
          </p:cNvPr>
          <p:cNvPicPr>
            <a:picLocks noGrp="1" noChangeAspect="1"/>
          </p:cNvPicPr>
          <p:nvPr>
            <p:ph idx="1"/>
          </p:nvPr>
        </p:nvPicPr>
        <p:blipFill>
          <a:blip r:embed="rId2"/>
          <a:stretch>
            <a:fillRect/>
          </a:stretch>
        </p:blipFill>
        <p:spPr>
          <a:xfrm>
            <a:off x="0" y="1984944"/>
            <a:ext cx="5984104" cy="4580117"/>
          </a:xfrm>
        </p:spPr>
      </p:pic>
      <p:pic>
        <p:nvPicPr>
          <p:cNvPr id="7" name="Picture 6">
            <a:extLst>
              <a:ext uri="{FF2B5EF4-FFF2-40B4-BE49-F238E27FC236}">
                <a16:creationId xmlns:a16="http://schemas.microsoft.com/office/drawing/2014/main" id="{08520A6B-2E38-DBD0-3E86-877542C6BE63}"/>
              </a:ext>
            </a:extLst>
          </p:cNvPr>
          <p:cNvPicPr>
            <a:picLocks noChangeAspect="1"/>
          </p:cNvPicPr>
          <p:nvPr/>
        </p:nvPicPr>
        <p:blipFill>
          <a:blip r:embed="rId3"/>
          <a:stretch>
            <a:fillRect/>
          </a:stretch>
        </p:blipFill>
        <p:spPr>
          <a:xfrm>
            <a:off x="6096000" y="1984943"/>
            <a:ext cx="5984104" cy="4580117"/>
          </a:xfrm>
          <a:prstGeom prst="rect">
            <a:avLst/>
          </a:prstGeom>
        </p:spPr>
      </p:pic>
    </p:spTree>
    <p:extLst>
      <p:ext uri="{BB962C8B-B14F-4D97-AF65-F5344CB8AC3E}">
        <p14:creationId xmlns:p14="http://schemas.microsoft.com/office/powerpoint/2010/main" val="327874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2613</TotalTime>
  <Words>1538</Words>
  <Application>Microsoft Office PowerPoint</Application>
  <PresentationFormat>Widescreen</PresentationFormat>
  <Paragraphs>133</Paragraphs>
  <Slides>13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Narrow</vt:lpstr>
      <vt:lpstr>Calibri</vt:lpstr>
      <vt:lpstr>Calibri Light</vt:lpstr>
      <vt:lpstr>Menlo</vt:lpstr>
      <vt:lpstr>Office Theme</vt:lpstr>
      <vt:lpstr>Sistema óptico global de información sobre el agua MODIS (MOGWAI)</vt:lpstr>
      <vt:lpstr>MOGWAI – monitoreo de áreas de lagos/embalses</vt:lpstr>
      <vt:lpstr>MOGWAI Descripción y Aplicaciones</vt:lpstr>
      <vt:lpstr>MOGWAI: Método</vt:lpstr>
      <vt:lpstr>Las pruebas del algoritmo de recuperación de satélites MOGWAI</vt:lpstr>
      <vt:lpstr>Las pruebas del algoritmo de recuperación de satélites MOGWAI</vt:lpstr>
      <vt:lpstr>PowerPoint Presentation</vt:lpstr>
      <vt:lpstr>Ejemplos de bandas espectrales de MODIS</vt:lpstr>
      <vt:lpstr>Resultados MOGWAI</vt:lpstr>
      <vt:lpstr>MOGWAI</vt:lpstr>
      <vt:lpstr>MOGWAI</vt:lpstr>
      <vt:lpstr>MOGWAI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MODIS Optical Global Water Information System (MOGWAI)</dc:title>
  <dc:creator>Eylander, John B CIV USARMY CEERD-CHL (USA)</dc:creator>
  <cp:lastModifiedBy>Oddo, Perry C (GSFC-617.0)[SCIENCE SYSTEMS AND APPLICATIONS INC]</cp:lastModifiedBy>
  <cp:revision>23</cp:revision>
  <dcterms:created xsi:type="dcterms:W3CDTF">2022-11-02T14:09:42Z</dcterms:created>
  <dcterms:modified xsi:type="dcterms:W3CDTF">2022-11-09T21:49:10Z</dcterms:modified>
</cp:coreProperties>
</file>